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648" r:id="rId5"/>
  </p:sldMasterIdLst>
  <p:notesMasterIdLst>
    <p:notesMasterId r:id="rId33"/>
  </p:notesMasterIdLst>
  <p:sldIdLst>
    <p:sldId id="286" r:id="rId6"/>
    <p:sldId id="287" r:id="rId7"/>
    <p:sldId id="299" r:id="rId8"/>
    <p:sldId id="258" r:id="rId9"/>
    <p:sldId id="294" r:id="rId10"/>
    <p:sldId id="295" r:id="rId11"/>
    <p:sldId id="309" r:id="rId12"/>
    <p:sldId id="298" r:id="rId13"/>
    <p:sldId id="304" r:id="rId14"/>
    <p:sldId id="289" r:id="rId15"/>
    <p:sldId id="311" r:id="rId16"/>
    <p:sldId id="260" r:id="rId17"/>
    <p:sldId id="312" r:id="rId18"/>
    <p:sldId id="261" r:id="rId19"/>
    <p:sldId id="313" r:id="rId20"/>
    <p:sldId id="263" r:id="rId21"/>
    <p:sldId id="315" r:id="rId22"/>
    <p:sldId id="264" r:id="rId23"/>
    <p:sldId id="314" r:id="rId24"/>
    <p:sldId id="265" r:id="rId25"/>
    <p:sldId id="316" r:id="rId26"/>
    <p:sldId id="262" r:id="rId27"/>
    <p:sldId id="317" r:id="rId28"/>
    <p:sldId id="266" r:id="rId29"/>
    <p:sldId id="267" r:id="rId30"/>
    <p:sldId id="310" r:id="rId31"/>
    <p:sldId id="292" r:id="rId32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BCC711-41B7-4090-BCEC-DED866900EF5}">
          <p14:sldIdLst>
            <p14:sldId id="286"/>
            <p14:sldId id="287"/>
            <p14:sldId id="299"/>
            <p14:sldId id="258"/>
            <p14:sldId id="294"/>
            <p14:sldId id="295"/>
            <p14:sldId id="309"/>
            <p14:sldId id="298"/>
            <p14:sldId id="304"/>
            <p14:sldId id="289"/>
            <p14:sldId id="311"/>
            <p14:sldId id="260"/>
            <p14:sldId id="312"/>
            <p14:sldId id="261"/>
            <p14:sldId id="313"/>
            <p14:sldId id="263"/>
            <p14:sldId id="315"/>
            <p14:sldId id="264"/>
            <p14:sldId id="314"/>
            <p14:sldId id="265"/>
            <p14:sldId id="316"/>
            <p14:sldId id="262"/>
            <p14:sldId id="317"/>
            <p14:sldId id="266"/>
            <p14:sldId id="267"/>
            <p14:sldId id="310"/>
            <p14:sldId id="292"/>
          </p14:sldIdLst>
        </p14:section>
        <p14:section name="Untitled Section" id="{7AE1B403-160B-4581-8E9E-AC742EEDFB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12F44C-7353-E550-BA59-0ADF8FD88F92}" v="5" dt="2023-04-18T09:47:56.356"/>
    <p1510:client id="{FB3C8637-8A80-405C-8EB2-D5A59AE295A8}" v="235" dt="2023-04-18T09:38:15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86" autoAdjust="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7B4C97-B0AB-415A-87C7-A72C5EB9248F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62B7FA-AB46-4993-BA79-F306F77A2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21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3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4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441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691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66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63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298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14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7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2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57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4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1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1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3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5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294" cy="5153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bg2"/>
                </a:solidFill>
              </a:rPr>
              <a:t>www.metoffice.gov.uk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bg2"/>
                </a:solidFill>
              </a:rPr>
              <a:t>© Crown Copyright</a:t>
            </a:r>
            <a:r>
              <a:rPr lang="fr-BE" sz="800" baseline="0">
                <a:solidFill>
                  <a:schemeClr val="bg2"/>
                </a:solidFill>
              </a:rPr>
              <a:t> 2023, Met Office</a:t>
            </a:r>
            <a:endParaRPr lang="en-GB" sz="80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34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4087988" cy="57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2413" y="818866"/>
            <a:ext cx="8639175" cy="378964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39"/>
            <a:ext cx="8640000" cy="9004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bg2"/>
                </a:solidFill>
              </a:rPr>
              <a:t>www.metoffice.gov.uk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bg2"/>
                </a:solidFill>
              </a:rPr>
              <a:t>© Crown Copyright</a:t>
            </a:r>
            <a:r>
              <a:rPr lang="fr-BE" sz="800" baseline="0">
                <a:solidFill>
                  <a:schemeClr val="bg2"/>
                </a:solidFill>
              </a:rPr>
              <a:t> 2023, Met Office</a:t>
            </a:r>
            <a:endParaRPr lang="en-GB" sz="80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7281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699739"/>
            <a:ext cx="8640000" cy="9004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2023, Met Office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/>
              <a:t>For more information </a:t>
            </a:r>
            <a:r>
              <a:rPr lang="fr-BE" sz="1600" err="1"/>
              <a:t>please</a:t>
            </a:r>
            <a:r>
              <a:rPr lang="fr-BE" sz="1600"/>
              <a:t> contact</a:t>
            </a:r>
            <a:endParaRPr lang="en-GB" sz="16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6704" y="3994278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Insert phone number here</a:t>
            </a:r>
            <a:endParaRPr lang="en-GB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6704" y="3308732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Insert e-mail here</a:t>
            </a:r>
            <a:endParaRPr lang="en-GB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9161" y="3293168"/>
            <a:ext cx="357677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419" y="3969028"/>
            <a:ext cx="415161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4000" y="2617307"/>
            <a:ext cx="467999" cy="3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812764-35C6-4759-8316-7323965CE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04" y="2627841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www.metoffice.gov.uk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295" cy="51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252000" y="698400"/>
            <a:ext cx="5016037" cy="11576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2000" y="2129051"/>
            <a:ext cx="4333648" cy="18142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Rectangle 7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450850">
              <a:defRPr sz="800"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r>
              <a:t>www.metoffice.gov.uk	</a:t>
            </a:r>
          </a:p>
        </p:txBody>
      </p:sp>
      <p:sp>
        <p:nvSpPr>
          <p:cNvPr id="19" name="Rectangle 8"/>
          <p:cNvSpPr txBox="1"/>
          <p:nvPr/>
        </p:nvSpPr>
        <p:spPr>
          <a:xfrm>
            <a:off x="4531438" y="4831915"/>
            <a:ext cx="429828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 defTabSz="450850">
              <a:defRPr sz="800"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r>
              <a:t>© Crown Copyright 202</a:t>
            </a:r>
            <a:r>
              <a:rPr lang="en-GB"/>
              <a:t>3</a:t>
            </a:r>
            <a:r>
              <a:t>, Met Office</a:t>
            </a:r>
          </a:p>
        </p:txBody>
      </p:sp>
      <p:pic>
        <p:nvPicPr>
          <p:cNvPr id="20" name="MO_MASTER_for_dark_backg_RBG.png" descr="MO_MASTER_for_dark_backg_R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9" y="53999"/>
            <a:ext cx="1803782" cy="56565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MO_MASTER_black_mono_for_light_backg_RBG.png" descr="MO_MASTER_black_mono_for_light_backg_R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6" y="54591"/>
            <a:ext cx="1802344" cy="565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" name="Rectangle 8"/>
          <p:cNvGrpSpPr/>
          <p:nvPr/>
        </p:nvGrpSpPr>
        <p:grpSpPr>
          <a:xfrm>
            <a:off x="0" y="4735772"/>
            <a:ext cx="9144000" cy="407728"/>
            <a:chOff x="0" y="0"/>
            <a:chExt cx="9144000" cy="407727"/>
          </a:xfrm>
        </p:grpSpPr>
        <p:sp>
          <p:nvSpPr>
            <p:cNvPr id="29" name="Rectangle"/>
            <p:cNvSpPr/>
            <p:nvPr/>
          </p:nvSpPr>
          <p:spPr>
            <a:xfrm>
              <a:off x="0" y="-1"/>
              <a:ext cx="9144000" cy="407729"/>
            </a:xfrm>
            <a:prstGeom prst="rect">
              <a:avLst/>
            </a:prstGeom>
            <a:solidFill>
              <a:srgbClr val="B9DC0C"/>
            </a:solidFill>
            <a:ln w="12700" cap="flat">
              <a:solidFill>
                <a:srgbClr val="B9DC0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0850">
                <a:defRPr sz="800"/>
              </a:pPr>
              <a:endParaRPr/>
            </a:p>
          </p:txBody>
        </p:sp>
        <p:sp>
          <p:nvSpPr>
            <p:cNvPr id="30" name="Text"/>
            <p:cNvSpPr txBox="1"/>
            <p:nvPr/>
          </p:nvSpPr>
          <p:spPr>
            <a:xfrm>
              <a:off x="320629" y="102655"/>
              <a:ext cx="8502741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450850">
                <a:defRPr sz="800"/>
              </a:lvl1pPr>
            </a:lstStyle>
            <a:p>
              <a:r>
                <a:t>	</a:t>
              </a:r>
            </a:p>
          </p:txBody>
        </p:sp>
      </p:grpSp>
      <p:pic>
        <p:nvPicPr>
          <p:cNvPr id="32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1295" cy="515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252000" y="698400"/>
            <a:ext cx="5016037" cy="11576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2000" y="2129051"/>
            <a:ext cx="4333648" cy="18142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Rectangle 7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450850">
              <a:defRPr sz="800"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r>
              <a:t>www.metoffice.gov.uk	</a:t>
            </a:r>
          </a:p>
        </p:txBody>
      </p:sp>
      <p:sp>
        <p:nvSpPr>
          <p:cNvPr id="36" name="Rectangle 8"/>
          <p:cNvSpPr txBox="1"/>
          <p:nvPr/>
        </p:nvSpPr>
        <p:spPr>
          <a:xfrm>
            <a:off x="4531438" y="4831915"/>
            <a:ext cx="429828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 defTabSz="450850">
              <a:defRPr sz="800"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r>
              <a:t>© Crown Copyright 202</a:t>
            </a:r>
            <a:r>
              <a:rPr lang="en-GB"/>
              <a:t>3</a:t>
            </a:r>
            <a:r>
              <a:t>, Met Office</a:t>
            </a:r>
          </a:p>
        </p:txBody>
      </p:sp>
      <p:pic>
        <p:nvPicPr>
          <p:cNvPr id="37" name="MO_MASTER_for_dark_backg_RBG.png" descr="MO_MASTER_for_dark_backg_RB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99" y="53999"/>
            <a:ext cx="1803782" cy="56565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over-backg-2.jpg" descr="cover-back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295" cy="515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252000" y="698400"/>
            <a:ext cx="8640000" cy="11576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2000" y="2129051"/>
            <a:ext cx="8640000" cy="18142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chemeClr val="accent5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Rectangle 7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450850">
              <a:defRPr sz="800"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r>
              <a:t>www.metoffice.gov.uk	</a:t>
            </a:r>
          </a:p>
        </p:txBody>
      </p:sp>
      <p:sp>
        <p:nvSpPr>
          <p:cNvPr id="49" name="Rectangle 8"/>
          <p:cNvSpPr txBox="1"/>
          <p:nvPr/>
        </p:nvSpPr>
        <p:spPr>
          <a:xfrm>
            <a:off x="4531438" y="4831915"/>
            <a:ext cx="429828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 defTabSz="450850">
              <a:defRPr sz="800"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r>
              <a:t>© Crown Copyright 202</a:t>
            </a:r>
            <a:r>
              <a:rPr lang="en-GB"/>
              <a:t>3</a:t>
            </a:r>
            <a:r>
              <a:t>, Met Office</a:t>
            </a:r>
          </a:p>
        </p:txBody>
      </p:sp>
      <p:pic>
        <p:nvPicPr>
          <p:cNvPr id="50" name="MO_MASTER_for_dark_backg_RBG.png" descr="MO_MASTER_for_dark_backg_R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9" y="53999"/>
            <a:ext cx="1803782" cy="565652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252000" y="698400"/>
            <a:ext cx="8640000" cy="115769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2000" y="2129051"/>
            <a:ext cx="8640000" cy="18142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Rectangle 4"/>
          <p:cNvSpPr txBox="1"/>
          <p:nvPr/>
        </p:nvSpPr>
        <p:spPr>
          <a:xfrm>
            <a:off x="4531438" y="4831915"/>
            <a:ext cx="429828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 defTabSz="450850">
              <a:defRPr sz="800"/>
            </a:lvl1pPr>
          </a:lstStyle>
          <a:p>
            <a:r>
              <a:t>© Crown Copyright 202</a:t>
            </a:r>
            <a:r>
              <a:rPr lang="en-GB"/>
              <a:t>3</a:t>
            </a:r>
            <a:r>
              <a:t>, Met Office</a:t>
            </a:r>
          </a:p>
        </p:txBody>
      </p:sp>
      <p:sp>
        <p:nvSpPr>
          <p:cNvPr id="61" name="Rectangle 5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0850">
              <a:defRPr sz="800"/>
            </a:pPr>
            <a:r>
              <a:t>www.metoffice.gov.uk</a:t>
            </a:r>
            <a:r>
              <a:rPr>
                <a:solidFill>
                  <a:schemeClr val="accent5">
                    <a:lumOff val="44000"/>
                  </a:schemeClr>
                </a:solidFill>
              </a:rPr>
              <a:t>	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252000" y="698400"/>
            <a:ext cx="8640000" cy="115769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2000" y="2129051"/>
            <a:ext cx="8640000" cy="18142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Rectangle 4"/>
          <p:cNvSpPr txBox="1"/>
          <p:nvPr/>
        </p:nvSpPr>
        <p:spPr>
          <a:xfrm>
            <a:off x="4531438" y="4831915"/>
            <a:ext cx="429828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 defTabSz="450850">
              <a:defRPr sz="800"/>
            </a:lvl1pPr>
          </a:lstStyle>
          <a:p>
            <a:r>
              <a:t>© Crown Copyright 202</a:t>
            </a:r>
            <a:r>
              <a:rPr lang="en-GB"/>
              <a:t>2</a:t>
            </a:r>
            <a:r>
              <a:t>, Met Office</a:t>
            </a:r>
          </a:p>
        </p:txBody>
      </p:sp>
      <p:sp>
        <p:nvSpPr>
          <p:cNvPr id="72" name="Rectangle 5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0850">
              <a:defRPr sz="800"/>
            </a:pPr>
            <a:r>
              <a:t>www.metoffice.gov.uk</a:t>
            </a:r>
            <a:r>
              <a:rPr>
                <a:solidFill>
                  <a:schemeClr val="accent5">
                    <a:lumOff val="44000"/>
                  </a:schemeClr>
                </a:solidFill>
              </a:rPr>
              <a:t>	</a:t>
            </a:r>
          </a:p>
        </p:txBody>
      </p:sp>
      <p:grpSp>
        <p:nvGrpSpPr>
          <p:cNvPr id="75" name="Shape 48"/>
          <p:cNvGrpSpPr/>
          <p:nvPr/>
        </p:nvGrpSpPr>
        <p:grpSpPr>
          <a:xfrm>
            <a:off x="-2" y="-6009"/>
            <a:ext cx="9144004" cy="687642"/>
            <a:chOff x="0" y="0"/>
            <a:chExt cx="9144002" cy="687641"/>
          </a:xfrm>
        </p:grpSpPr>
        <p:sp>
          <p:nvSpPr>
            <p:cNvPr id="73" name="Rectangle"/>
            <p:cNvSpPr/>
            <p:nvPr/>
          </p:nvSpPr>
          <p:spPr>
            <a:xfrm>
              <a:off x="-1" y="0"/>
              <a:ext cx="9144004" cy="687642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19075">
                <a:defRPr sz="3200">
                  <a:solidFill>
                    <a:schemeClr val="accent5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74" name="Text"/>
            <p:cNvSpPr txBox="1"/>
            <p:nvPr/>
          </p:nvSpPr>
          <p:spPr>
            <a:xfrm>
              <a:off x="-1" y="230624"/>
              <a:ext cx="9144004" cy="226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8" tIns="26788" rIns="26788" bIns="26788" numCol="1" anchor="ctr">
              <a:spAutoFit/>
            </a:bodyPr>
            <a:lstStyle>
              <a:lvl1pPr algn="ctr" defTabSz="219075">
                <a:defRPr sz="1200">
                  <a:solidFill>
                    <a:schemeClr val="accent5">
                      <a:lumOff val="44000"/>
                    </a:schemeClr>
                  </a:solidFill>
                </a:defRPr>
              </a:lvl1pPr>
            </a:lstStyle>
            <a:p>
              <a:r>
                <a:t>  </a:t>
              </a:r>
            </a:p>
          </p:txBody>
        </p:sp>
      </p:grpSp>
      <p:pic>
        <p:nvPicPr>
          <p:cNvPr id="76" name="MO_MASTER_for_dark_backg_RBG.png" descr="MO_MASTER_for_dark_backg_R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9" y="53999"/>
            <a:ext cx="1803782" cy="56565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252000" y="698400"/>
            <a:ext cx="8640000" cy="115769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2000" y="2129051"/>
            <a:ext cx="8640000" cy="18142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64"/>
          <p:cNvSpPr/>
          <p:nvPr/>
        </p:nvSpPr>
        <p:spPr>
          <a:xfrm flipV="1">
            <a:off x="2141934" y="134999"/>
            <a:ext cx="1" cy="405001"/>
          </a:xfrm>
          <a:prstGeom prst="line">
            <a:avLst/>
          </a:prstGeom>
          <a:ln w="6350">
            <a:solidFill>
              <a:srgbClr val="2A2A2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" name="Shape 68"/>
          <p:cNvSpPr txBox="1"/>
          <p:nvPr/>
        </p:nvSpPr>
        <p:spPr>
          <a:xfrm>
            <a:off x="7531089" y="204551"/>
            <a:ext cx="1360912" cy="26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8" tIns="26788" rIns="26788" bIns="26788">
            <a:spAutoFit/>
          </a:bodyPr>
          <a:lstStyle/>
          <a:p>
            <a:pPr defTabSz="342900">
              <a:lnSpc>
                <a:spcPct val="90000"/>
              </a:lnSpc>
              <a:spcBef>
                <a:spcPts val="300"/>
              </a:spcBef>
              <a:defRPr sz="800"/>
            </a:pPr>
            <a:r>
              <a:t>Working together </a:t>
            </a:r>
            <a:br/>
            <a:r>
              <a:t>(enter working relationship)</a:t>
            </a:r>
          </a:p>
        </p:txBody>
      </p:sp>
      <p:sp>
        <p:nvSpPr>
          <p:cNvPr id="88" name="Shape 69"/>
          <p:cNvSpPr>
            <a:spLocks noGrp="1"/>
          </p:cNvSpPr>
          <p:nvPr>
            <p:ph type="pic" sz="quarter" idx="21"/>
          </p:nvPr>
        </p:nvSpPr>
        <p:spPr>
          <a:xfrm>
            <a:off x="2227171" y="204551"/>
            <a:ext cx="1176127" cy="27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Shape 70"/>
          <p:cNvSpPr>
            <a:spLocks noGrp="1"/>
          </p:cNvSpPr>
          <p:nvPr>
            <p:ph type="pic" sz="quarter" idx="22"/>
          </p:nvPr>
        </p:nvSpPr>
        <p:spPr>
          <a:xfrm>
            <a:off x="3577935" y="204551"/>
            <a:ext cx="1176128" cy="27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" name="Shape 71"/>
          <p:cNvSpPr>
            <a:spLocks noGrp="1"/>
          </p:cNvSpPr>
          <p:nvPr>
            <p:ph type="pic" sz="quarter" idx="23"/>
          </p:nvPr>
        </p:nvSpPr>
        <p:spPr>
          <a:xfrm>
            <a:off x="4928103" y="204551"/>
            <a:ext cx="1176128" cy="27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Shape 64"/>
          <p:cNvSpPr/>
          <p:nvPr/>
        </p:nvSpPr>
        <p:spPr>
          <a:xfrm flipV="1">
            <a:off x="3490912" y="134999"/>
            <a:ext cx="1" cy="405001"/>
          </a:xfrm>
          <a:prstGeom prst="line">
            <a:avLst/>
          </a:prstGeom>
          <a:ln w="6350">
            <a:solidFill>
              <a:srgbClr val="2A2A2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" name="Shape 64"/>
          <p:cNvSpPr/>
          <p:nvPr/>
        </p:nvSpPr>
        <p:spPr>
          <a:xfrm flipV="1">
            <a:off x="4842271" y="134999"/>
            <a:ext cx="1" cy="405001"/>
          </a:xfrm>
          <a:prstGeom prst="line">
            <a:avLst/>
          </a:prstGeom>
          <a:ln w="6350">
            <a:solidFill>
              <a:srgbClr val="2A2A2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Shape 64"/>
          <p:cNvSpPr/>
          <p:nvPr/>
        </p:nvSpPr>
        <p:spPr>
          <a:xfrm flipV="1">
            <a:off x="6192440" y="134999"/>
            <a:ext cx="1" cy="405001"/>
          </a:xfrm>
          <a:prstGeom prst="line">
            <a:avLst/>
          </a:prstGeom>
          <a:ln w="6350">
            <a:solidFill>
              <a:srgbClr val="2A2A2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Shape 71"/>
          <p:cNvSpPr>
            <a:spLocks noGrp="1"/>
          </p:cNvSpPr>
          <p:nvPr>
            <p:ph type="pic" sz="quarter" idx="24"/>
          </p:nvPr>
        </p:nvSpPr>
        <p:spPr>
          <a:xfrm>
            <a:off x="6273701" y="204551"/>
            <a:ext cx="1176128" cy="27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Rectangle 12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0850">
              <a:defRPr sz="800"/>
            </a:pPr>
            <a:r>
              <a:t>www.metoffice.gov.uk</a:t>
            </a:r>
            <a:r>
              <a:rPr>
                <a:solidFill>
                  <a:schemeClr val="accent5">
                    <a:lumOff val="44000"/>
                  </a:schemeClr>
                </a:solidFill>
              </a:rPr>
              <a:t>	</a:t>
            </a:r>
          </a:p>
        </p:txBody>
      </p:sp>
      <p:sp>
        <p:nvSpPr>
          <p:cNvPr id="96" name="Rectangle 13"/>
          <p:cNvSpPr txBox="1"/>
          <p:nvPr/>
        </p:nvSpPr>
        <p:spPr>
          <a:xfrm>
            <a:off x="4531438" y="4831915"/>
            <a:ext cx="429828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 defTabSz="450850">
              <a:defRPr sz="800"/>
            </a:lvl1pPr>
          </a:lstStyle>
          <a:p>
            <a:r>
              <a:t>© Crown Copyright 202</a:t>
            </a:r>
            <a:r>
              <a:rPr lang="en-GB"/>
              <a:t>3</a:t>
            </a:r>
            <a:r>
              <a:t>, Met Office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48"/>
          <p:cNvGrpSpPr/>
          <p:nvPr/>
        </p:nvGrpSpPr>
        <p:grpSpPr>
          <a:xfrm>
            <a:off x="-2" y="-6009"/>
            <a:ext cx="9144004" cy="687642"/>
            <a:chOff x="0" y="0"/>
            <a:chExt cx="9144002" cy="687641"/>
          </a:xfrm>
        </p:grpSpPr>
        <p:sp>
          <p:nvSpPr>
            <p:cNvPr id="104" name="Rectangle"/>
            <p:cNvSpPr/>
            <p:nvPr/>
          </p:nvSpPr>
          <p:spPr>
            <a:xfrm>
              <a:off x="-1" y="0"/>
              <a:ext cx="9144004" cy="687642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19075">
                <a:defRPr sz="3200">
                  <a:solidFill>
                    <a:schemeClr val="accent5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5" name="Text"/>
            <p:cNvSpPr txBox="1"/>
            <p:nvPr/>
          </p:nvSpPr>
          <p:spPr>
            <a:xfrm>
              <a:off x="-1" y="230624"/>
              <a:ext cx="9144004" cy="226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8" tIns="26788" rIns="26788" bIns="26788" numCol="1" anchor="ctr">
              <a:spAutoFit/>
            </a:bodyPr>
            <a:lstStyle>
              <a:lvl1pPr algn="ctr" defTabSz="219075">
                <a:defRPr sz="1200">
                  <a:solidFill>
                    <a:schemeClr val="accent5">
                      <a:lumOff val="44000"/>
                    </a:schemeClr>
                  </a:solidFill>
                </a:defRPr>
              </a:lvl1pPr>
            </a:lstStyle>
            <a:p>
              <a:r>
                <a:t>  </a:t>
              </a:r>
            </a:p>
          </p:txBody>
        </p:sp>
      </p:grp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252000" y="698400"/>
            <a:ext cx="8640000" cy="115769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2000" y="2129051"/>
            <a:ext cx="8640000" cy="18142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64"/>
          <p:cNvSpPr/>
          <p:nvPr/>
        </p:nvSpPr>
        <p:spPr>
          <a:xfrm flipV="1">
            <a:off x="2141934" y="134999"/>
            <a:ext cx="1" cy="405001"/>
          </a:xfrm>
          <a:prstGeom prst="line">
            <a:avLst/>
          </a:prstGeom>
          <a:ln w="6350">
            <a:solidFill>
              <a:schemeClr val="accent5">
                <a:lumOff val="44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Shape 69"/>
          <p:cNvSpPr>
            <a:spLocks noGrp="1"/>
          </p:cNvSpPr>
          <p:nvPr>
            <p:ph type="pic" sz="quarter" idx="21"/>
          </p:nvPr>
        </p:nvSpPr>
        <p:spPr>
          <a:xfrm>
            <a:off x="2227171" y="204551"/>
            <a:ext cx="1176127" cy="27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1" name="Shape 70"/>
          <p:cNvSpPr>
            <a:spLocks noGrp="1"/>
          </p:cNvSpPr>
          <p:nvPr>
            <p:ph type="pic" sz="quarter" idx="22"/>
          </p:nvPr>
        </p:nvSpPr>
        <p:spPr>
          <a:xfrm>
            <a:off x="3577935" y="204551"/>
            <a:ext cx="1176128" cy="27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Shape 71"/>
          <p:cNvSpPr>
            <a:spLocks noGrp="1"/>
          </p:cNvSpPr>
          <p:nvPr>
            <p:ph type="pic" sz="quarter" idx="23"/>
          </p:nvPr>
        </p:nvSpPr>
        <p:spPr>
          <a:xfrm>
            <a:off x="4928103" y="204551"/>
            <a:ext cx="1176128" cy="27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" name="Shape 64"/>
          <p:cNvSpPr/>
          <p:nvPr/>
        </p:nvSpPr>
        <p:spPr>
          <a:xfrm flipV="1">
            <a:off x="3490912" y="134999"/>
            <a:ext cx="1" cy="405001"/>
          </a:xfrm>
          <a:prstGeom prst="line">
            <a:avLst/>
          </a:prstGeom>
          <a:ln w="6350">
            <a:solidFill>
              <a:schemeClr val="accent5">
                <a:lumOff val="44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Shape 64"/>
          <p:cNvSpPr/>
          <p:nvPr/>
        </p:nvSpPr>
        <p:spPr>
          <a:xfrm flipV="1">
            <a:off x="4842271" y="134999"/>
            <a:ext cx="1" cy="405001"/>
          </a:xfrm>
          <a:prstGeom prst="line">
            <a:avLst/>
          </a:prstGeom>
          <a:ln w="6350">
            <a:solidFill>
              <a:schemeClr val="accent5">
                <a:lumOff val="44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Shape 64"/>
          <p:cNvSpPr/>
          <p:nvPr/>
        </p:nvSpPr>
        <p:spPr>
          <a:xfrm flipV="1">
            <a:off x="6192440" y="134999"/>
            <a:ext cx="1" cy="405001"/>
          </a:xfrm>
          <a:prstGeom prst="line">
            <a:avLst/>
          </a:prstGeom>
          <a:ln w="6350">
            <a:solidFill>
              <a:schemeClr val="accent5">
                <a:lumOff val="44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" name="Shape 71"/>
          <p:cNvSpPr>
            <a:spLocks noGrp="1"/>
          </p:cNvSpPr>
          <p:nvPr>
            <p:ph type="pic" sz="quarter" idx="24"/>
          </p:nvPr>
        </p:nvSpPr>
        <p:spPr>
          <a:xfrm>
            <a:off x="6273701" y="204551"/>
            <a:ext cx="1176128" cy="27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7" name="Rectangle 12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0850">
              <a:defRPr sz="800"/>
            </a:pPr>
            <a:r>
              <a:t>www.metoffice.gov.uk</a:t>
            </a:r>
            <a:r>
              <a:rPr>
                <a:solidFill>
                  <a:schemeClr val="accent5">
                    <a:lumOff val="44000"/>
                  </a:schemeClr>
                </a:solidFill>
              </a:rPr>
              <a:t>	</a:t>
            </a:r>
          </a:p>
        </p:txBody>
      </p:sp>
      <p:sp>
        <p:nvSpPr>
          <p:cNvPr id="118" name="Rectangle 13"/>
          <p:cNvSpPr txBox="1"/>
          <p:nvPr/>
        </p:nvSpPr>
        <p:spPr>
          <a:xfrm>
            <a:off x="4531438" y="4831915"/>
            <a:ext cx="429828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 defTabSz="450850">
              <a:defRPr sz="800"/>
            </a:lvl1pPr>
          </a:lstStyle>
          <a:p>
            <a:r>
              <a:t>© Crown Copyright 202</a:t>
            </a:r>
            <a:r>
              <a:rPr lang="en-GB"/>
              <a:t>3</a:t>
            </a:r>
            <a:r>
              <a:t>, Met Office</a:t>
            </a:r>
          </a:p>
        </p:txBody>
      </p:sp>
      <p:sp>
        <p:nvSpPr>
          <p:cNvPr id="119" name="Shape 68"/>
          <p:cNvSpPr txBox="1"/>
          <p:nvPr/>
        </p:nvSpPr>
        <p:spPr>
          <a:xfrm>
            <a:off x="7531089" y="204551"/>
            <a:ext cx="1360912" cy="26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8" tIns="26788" rIns="26788" bIns="26788">
            <a:spAutoFit/>
          </a:bodyPr>
          <a:lstStyle/>
          <a:p>
            <a:pPr defTabSz="342900">
              <a:lnSpc>
                <a:spcPct val="90000"/>
              </a:lnSpc>
              <a:spcBef>
                <a:spcPts val="300"/>
              </a:spcBef>
              <a:defRPr sz="800">
                <a:solidFill>
                  <a:schemeClr val="accent5">
                    <a:lumOff val="44000"/>
                  </a:schemeClr>
                </a:solidFill>
              </a:defRPr>
            </a:pPr>
            <a:r>
              <a:t>Working together </a:t>
            </a:r>
            <a:br/>
            <a:r>
              <a:t>(enter working relationship)</a:t>
            </a:r>
          </a:p>
        </p:txBody>
      </p:sp>
      <p:pic>
        <p:nvPicPr>
          <p:cNvPr id="120" name="MO_MASTER_for_dark_backg_RBG.png" descr="MO_MASTER_for_dark_backg_R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9" y="53999"/>
            <a:ext cx="1803782" cy="56565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bg2"/>
                </a:solidFill>
              </a:rPr>
              <a:t>www.metoffice.gov.uk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bg2"/>
                </a:solidFill>
              </a:rPr>
              <a:t>© Crown Copyright</a:t>
            </a:r>
            <a:r>
              <a:rPr lang="fr-BE" sz="800" baseline="0">
                <a:solidFill>
                  <a:schemeClr val="bg2"/>
                </a:solidFill>
              </a:rPr>
              <a:t> 2023, Met Office</a:t>
            </a:r>
            <a:endParaRPr lang="en-GB" sz="80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O_MASTER_black_mono_for_light_backg_RBG.png" descr="MO_MASTER_black_mono_for_light_backg_R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6" y="54591"/>
            <a:ext cx="1802344" cy="565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Rectangle 8"/>
          <p:cNvGrpSpPr/>
          <p:nvPr/>
        </p:nvGrpSpPr>
        <p:grpSpPr>
          <a:xfrm>
            <a:off x="0" y="4735772"/>
            <a:ext cx="9144000" cy="407728"/>
            <a:chOff x="0" y="0"/>
            <a:chExt cx="9144000" cy="407727"/>
          </a:xfrm>
        </p:grpSpPr>
        <p:sp>
          <p:nvSpPr>
            <p:cNvPr id="129" name="Rectangle"/>
            <p:cNvSpPr/>
            <p:nvPr/>
          </p:nvSpPr>
          <p:spPr>
            <a:xfrm>
              <a:off x="0" y="-1"/>
              <a:ext cx="9144000" cy="407729"/>
            </a:xfrm>
            <a:prstGeom prst="rect">
              <a:avLst/>
            </a:prstGeom>
            <a:solidFill>
              <a:srgbClr val="B9DC0C"/>
            </a:solidFill>
            <a:ln w="12700" cap="flat">
              <a:solidFill>
                <a:srgbClr val="B9DC0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0850">
                <a:defRPr sz="800"/>
              </a:pPr>
              <a:endParaRPr/>
            </a:p>
          </p:txBody>
        </p:sp>
        <p:sp>
          <p:nvSpPr>
            <p:cNvPr id="130" name="Text"/>
            <p:cNvSpPr txBox="1"/>
            <p:nvPr/>
          </p:nvSpPr>
          <p:spPr>
            <a:xfrm>
              <a:off x="320629" y="102655"/>
              <a:ext cx="8502741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450850">
                <a:defRPr sz="800"/>
              </a:lvl1pPr>
            </a:lstStyle>
            <a:p>
              <a:r>
                <a:t>	</a:t>
              </a:r>
            </a:p>
          </p:txBody>
        </p:sp>
      </p:grp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xfrm>
            <a:off x="252000" y="1547999"/>
            <a:ext cx="8640000" cy="3060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2000" y="1547999"/>
            <a:ext cx="4087989" cy="3060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traight Connector 7"/>
          <p:cNvSpPr/>
          <p:nvPr/>
        </p:nvSpPr>
        <p:spPr>
          <a:xfrm flipH="1">
            <a:off x="4567473" y="1547999"/>
            <a:ext cx="1" cy="3060001"/>
          </a:xfrm>
          <a:prstGeom prst="line">
            <a:avLst/>
          </a:prstGeom>
          <a:ln w="6350">
            <a:solidFill>
              <a:srgbClr val="2A2A2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2000" y="1547999"/>
            <a:ext cx="5670001" cy="3060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traight Connector 6"/>
          <p:cNvSpPr/>
          <p:nvPr/>
        </p:nvSpPr>
        <p:spPr>
          <a:xfrm flipH="1">
            <a:off x="6057351" y="1547999"/>
            <a:ext cx="1" cy="3060001"/>
          </a:xfrm>
          <a:prstGeom prst="line">
            <a:avLst/>
          </a:prstGeom>
          <a:ln w="6350">
            <a:solidFill>
              <a:srgbClr val="2A2A2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2000" y="1547999"/>
            <a:ext cx="2700000" cy="3060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traight Connector 7"/>
          <p:cNvSpPr/>
          <p:nvPr/>
        </p:nvSpPr>
        <p:spPr>
          <a:xfrm flipH="1">
            <a:off x="3093512" y="1547999"/>
            <a:ext cx="1" cy="3060001"/>
          </a:xfrm>
          <a:prstGeom prst="line">
            <a:avLst/>
          </a:prstGeom>
          <a:ln w="6350">
            <a:solidFill>
              <a:srgbClr val="2A2A2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" name="Straight Connector 6"/>
          <p:cNvSpPr/>
          <p:nvPr/>
        </p:nvSpPr>
        <p:spPr>
          <a:xfrm flipH="1">
            <a:off x="6057351" y="1547999"/>
            <a:ext cx="1" cy="3060001"/>
          </a:xfrm>
          <a:prstGeom prst="line">
            <a:avLst/>
          </a:prstGeom>
          <a:ln w="6350">
            <a:solidFill>
              <a:srgbClr val="2A2A2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252000" y="699739"/>
            <a:ext cx="4087989" cy="5760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2000" y="1547999"/>
            <a:ext cx="4087989" cy="3060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Rectangle 4"/>
          <p:cNvSpPr/>
          <p:nvPr/>
        </p:nvSpPr>
        <p:spPr>
          <a:xfrm>
            <a:off x="4562271" y="1"/>
            <a:ext cx="4572001" cy="471678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B9DC0C"/>
                </a:solidFill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4"/>
          <p:cNvSpPr/>
          <p:nvPr/>
        </p:nvSpPr>
        <p:spPr>
          <a:xfrm>
            <a:off x="0" y="709467"/>
            <a:ext cx="9144000" cy="4022387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B9DC0C"/>
                </a:solidFill>
              </a:defRPr>
            </a:pPr>
            <a:endParaRPr/>
          </a:p>
        </p:txBody>
      </p:sp>
      <p:sp>
        <p:nvSpPr>
          <p:cNvPr id="191" name="Picture Placeholder 7"/>
          <p:cNvSpPr>
            <a:spLocks noGrp="1"/>
          </p:cNvSpPr>
          <p:nvPr>
            <p:ph type="pic" idx="21"/>
          </p:nvPr>
        </p:nvSpPr>
        <p:spPr>
          <a:xfrm>
            <a:off x="252413" y="818866"/>
            <a:ext cx="8639176" cy="378964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Rectangle 1"/>
          <p:cNvGrpSpPr/>
          <p:nvPr/>
        </p:nvGrpSpPr>
        <p:grpSpPr>
          <a:xfrm>
            <a:off x="0" y="4735772"/>
            <a:ext cx="9144000" cy="407728"/>
            <a:chOff x="0" y="0"/>
            <a:chExt cx="9144000" cy="407727"/>
          </a:xfrm>
        </p:grpSpPr>
        <p:sp>
          <p:nvSpPr>
            <p:cNvPr id="206" name="Rectangle"/>
            <p:cNvSpPr/>
            <p:nvPr/>
          </p:nvSpPr>
          <p:spPr>
            <a:xfrm>
              <a:off x="0" y="-1"/>
              <a:ext cx="9144000" cy="407729"/>
            </a:xfrm>
            <a:prstGeom prst="rect">
              <a:avLst/>
            </a:prstGeom>
            <a:solidFill>
              <a:schemeClr val="accent5">
                <a:lumOff val="44000"/>
              </a:schemeClr>
            </a:solidFill>
            <a:ln w="12700" cap="flat">
              <a:solidFill>
                <a:schemeClr val="accent5">
                  <a:lumOff val="44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0850">
                <a:defRPr sz="800"/>
              </a:pPr>
              <a:endParaRPr/>
            </a:p>
          </p:txBody>
        </p:sp>
        <p:sp>
          <p:nvSpPr>
            <p:cNvPr id="207" name="Text"/>
            <p:cNvSpPr txBox="1"/>
            <p:nvPr/>
          </p:nvSpPr>
          <p:spPr>
            <a:xfrm>
              <a:off x="320629" y="102655"/>
              <a:ext cx="8502741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450850">
                <a:defRPr sz="800"/>
              </a:lvl1pPr>
            </a:lstStyle>
            <a:p>
              <a:r>
                <a:t>	</a:t>
              </a:r>
            </a:p>
          </p:txBody>
        </p:sp>
      </p:grp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5"/>
          <p:cNvSpPr/>
          <p:nvPr/>
        </p:nvSpPr>
        <p:spPr>
          <a:xfrm>
            <a:off x="0" y="1727999"/>
            <a:ext cx="9144000" cy="3415501"/>
          </a:xfrm>
          <a:prstGeom prst="rect">
            <a:avLst/>
          </a:prstGeom>
          <a:solidFill>
            <a:srgbClr val="B9DC0C"/>
          </a:solidFill>
          <a:ln w="12700">
            <a:solidFill>
              <a:srgbClr val="B9DC0C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B9DC0C"/>
                </a:solidFill>
              </a:defRPr>
            </a:pPr>
            <a:endParaRPr/>
          </a:p>
        </p:txBody>
      </p: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252000" y="699739"/>
            <a:ext cx="8640000" cy="9004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975480"/>
            <a:ext cx="8640000" cy="26325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342900">
              <a:buSzTx/>
              <a:buFontTx/>
              <a:buNone/>
            </a:lvl2pPr>
            <a:lvl3pPr marL="0" indent="685800">
              <a:buSzTx/>
              <a:buFontTx/>
              <a:buNone/>
            </a:lvl3pPr>
            <a:lvl4pPr marL="0" indent="1028700">
              <a:buSzTx/>
              <a:buFontTx/>
              <a:buNone/>
            </a:lvl4pPr>
            <a:lvl5pPr marL="0" indent="1371600">
              <a:buSzTx/>
              <a:buFontTx/>
              <a:buNone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9" name="Rectangle 6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450850">
              <a:defRPr sz="800"/>
            </a:lvl1pPr>
          </a:lstStyle>
          <a:p>
            <a:r>
              <a:t>	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2023, Met Office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</a:t>
            </a: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5"/>
          <p:cNvSpPr/>
          <p:nvPr/>
        </p:nvSpPr>
        <p:spPr>
          <a:xfrm>
            <a:off x="0" y="1727999"/>
            <a:ext cx="9144000" cy="341550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B9DC0C"/>
                </a:solidFill>
              </a:defRPr>
            </a:pPr>
            <a:endParaRPr/>
          </a:p>
        </p:txBody>
      </p:sp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xfrm>
            <a:off x="252000" y="699739"/>
            <a:ext cx="8640000" cy="900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976399"/>
            <a:ext cx="8640000" cy="2631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342900">
              <a:buSzTx/>
              <a:buFontTx/>
              <a:buNone/>
            </a:lvl2pPr>
            <a:lvl3pPr marL="0" indent="685800">
              <a:buSzTx/>
              <a:buFontTx/>
              <a:buNone/>
            </a:lvl3pPr>
            <a:lvl4pPr marL="0" indent="1028700">
              <a:buSzTx/>
              <a:buFontTx/>
              <a:buNone/>
            </a:lvl4pPr>
            <a:lvl5pPr marL="0" indent="1371600">
              <a:buSzTx/>
              <a:buFontTx/>
              <a:buNone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0" name="Rectangle 6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450850">
              <a:defRPr sz="800"/>
            </a:lvl1pPr>
          </a:lstStyle>
          <a:p>
            <a:r>
              <a:t>	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5"/>
          <p:cNvSpPr/>
          <p:nvPr/>
        </p:nvSpPr>
        <p:spPr>
          <a:xfrm>
            <a:off x="0" y="1727999"/>
            <a:ext cx="9144000" cy="3415501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B9DC0C"/>
                </a:solidFill>
              </a:defRPr>
            </a:pPr>
            <a:endParaRPr/>
          </a:p>
        </p:txBody>
      </p:sp>
      <p:sp>
        <p:nvSpPr>
          <p:cNvPr id="239" name="Title Text"/>
          <p:cNvSpPr txBox="1">
            <a:spLocks noGrp="1"/>
          </p:cNvSpPr>
          <p:nvPr>
            <p:ph type="title"/>
          </p:nvPr>
        </p:nvSpPr>
        <p:spPr>
          <a:xfrm>
            <a:off x="252000" y="699739"/>
            <a:ext cx="8640000" cy="900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976399"/>
            <a:ext cx="8640000" cy="2631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chemeClr val="accent5">
                    <a:lumOff val="44000"/>
                  </a:schemeClr>
                </a:solidFill>
              </a:defRPr>
            </a:lvl1pPr>
            <a:lvl2pPr marL="0" indent="342900">
              <a:buSzTx/>
              <a:buFontTx/>
              <a:buNone/>
              <a:defRPr>
                <a:solidFill>
                  <a:schemeClr val="accent5">
                    <a:lumOff val="44000"/>
                  </a:schemeClr>
                </a:solidFill>
              </a:defRPr>
            </a:lvl2pPr>
            <a:lvl3pPr marL="0" indent="685800">
              <a:buSzTx/>
              <a:buFontTx/>
              <a:buNone/>
              <a:defRPr>
                <a:solidFill>
                  <a:schemeClr val="accent5">
                    <a:lumOff val="44000"/>
                  </a:schemeClr>
                </a:solidFill>
              </a:defRPr>
            </a:lvl3pPr>
            <a:lvl4pPr marL="0" indent="1028700">
              <a:buSzTx/>
              <a:buFontTx/>
              <a:buNone/>
              <a:defRPr>
                <a:solidFill>
                  <a:schemeClr val="accent5">
                    <a:lumOff val="44000"/>
                  </a:schemeClr>
                </a:solidFill>
              </a:defRPr>
            </a:lvl4pPr>
            <a:lvl5pPr marL="0" indent="1371600">
              <a:buSzTx/>
              <a:buFontTx/>
              <a:buNone/>
              <a:defRPr>
                <a:solidFill>
                  <a:schemeClr val="accent5">
                    <a:lumOff val="44000"/>
                  </a:schemeClr>
                </a:solidFill>
              </a:defRPr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Rectangle 6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450850">
              <a:defRPr sz="800"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r>
              <a:t>	</a:t>
            </a:r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5"/>
          <p:cNvSpPr/>
          <p:nvPr/>
        </p:nvSpPr>
        <p:spPr>
          <a:xfrm>
            <a:off x="0" y="1727999"/>
            <a:ext cx="9144000" cy="3415501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B9DC0C"/>
                </a:solidFill>
              </a:defRPr>
            </a:pPr>
            <a:endParaRPr/>
          </a:p>
        </p:txBody>
      </p:sp>
      <p:sp>
        <p:nvSpPr>
          <p:cNvPr id="250" name="Title Text"/>
          <p:cNvSpPr txBox="1">
            <a:spLocks noGrp="1"/>
          </p:cNvSpPr>
          <p:nvPr>
            <p:ph type="title"/>
          </p:nvPr>
        </p:nvSpPr>
        <p:spPr>
          <a:xfrm>
            <a:off x="252000" y="699739"/>
            <a:ext cx="8640000" cy="900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976399"/>
            <a:ext cx="8640000" cy="2631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342900">
              <a:buSzTx/>
              <a:buFontTx/>
              <a:buNone/>
            </a:lvl2pPr>
            <a:lvl3pPr marL="0" indent="685800">
              <a:buSzTx/>
              <a:buFontTx/>
              <a:buNone/>
            </a:lvl3pPr>
            <a:lvl4pPr marL="0" indent="1028700">
              <a:buSzTx/>
              <a:buFontTx/>
              <a:buNone/>
            </a:lvl4pPr>
            <a:lvl5pPr marL="0" indent="1371600">
              <a:buSzTx/>
              <a:buFontTx/>
              <a:buNone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2" name="Rectangle 6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450850">
              <a:defRPr sz="800"/>
            </a:lvl1pPr>
          </a:lstStyle>
          <a:p>
            <a:r>
              <a:t>	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5"/>
          <p:cNvSpPr/>
          <p:nvPr/>
        </p:nvSpPr>
        <p:spPr>
          <a:xfrm>
            <a:off x="0" y="1727999"/>
            <a:ext cx="9144000" cy="341550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B9DC0C"/>
                </a:solidFill>
              </a:defRPr>
            </a:pPr>
            <a:endParaRPr/>
          </a:p>
        </p:txBody>
      </p:sp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xfrm>
            <a:off x="252000" y="699739"/>
            <a:ext cx="8640000" cy="900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976399"/>
            <a:ext cx="8640000" cy="2631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342900">
              <a:buSzTx/>
              <a:buFontTx/>
              <a:buNone/>
            </a:lvl2pPr>
            <a:lvl3pPr marL="0" indent="685800">
              <a:buSzTx/>
              <a:buFontTx/>
              <a:buNone/>
            </a:lvl3pPr>
            <a:lvl4pPr marL="0" indent="1028700">
              <a:buSzTx/>
              <a:buFontTx/>
              <a:buNone/>
            </a:lvl4pPr>
            <a:lvl5pPr marL="0" indent="1371600">
              <a:buSzTx/>
              <a:buFontTx/>
              <a:buNone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3" name="Rectangle 6"/>
          <p:cNvSpPr txBox="1"/>
          <p:nvPr/>
        </p:nvSpPr>
        <p:spPr>
          <a:xfrm>
            <a:off x="314279" y="483842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450850">
              <a:defRPr sz="800"/>
            </a:lvl1pPr>
          </a:lstStyle>
          <a:p>
            <a:r>
              <a:t>	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5"/>
          <p:cNvSpPr/>
          <p:nvPr/>
        </p:nvSpPr>
        <p:spPr>
          <a:xfrm>
            <a:off x="0" y="1822593"/>
            <a:ext cx="9144000" cy="3415501"/>
          </a:xfrm>
          <a:prstGeom prst="rect">
            <a:avLst/>
          </a:prstGeom>
          <a:solidFill>
            <a:srgbClr val="B9DC0C"/>
          </a:solidFill>
          <a:ln w="12700">
            <a:solidFill>
              <a:srgbClr val="B9DC0C"/>
            </a:solidFill>
            <a:miter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B9DC0C"/>
                </a:solidFill>
              </a:defRPr>
            </a:pPr>
            <a:endParaRPr/>
          </a:p>
        </p:txBody>
      </p:sp>
      <p:sp>
        <p:nvSpPr>
          <p:cNvPr id="272" name="Questions?"/>
          <p:cNvSpPr txBox="1">
            <a:spLocks noGrp="1"/>
          </p:cNvSpPr>
          <p:nvPr>
            <p:ph type="title" hasCustomPrompt="1"/>
          </p:nvPr>
        </p:nvSpPr>
        <p:spPr>
          <a:xfrm>
            <a:off x="252000" y="699739"/>
            <a:ext cx="8640000" cy="900488"/>
          </a:xfrm>
          <a:prstGeom prst="rect">
            <a:avLst/>
          </a:prstGeom>
        </p:spPr>
        <p:txBody>
          <a:bodyPr/>
          <a:lstStyle/>
          <a:p>
            <a:r>
              <a:t>Questions?</a:t>
            </a:r>
          </a:p>
        </p:txBody>
      </p:sp>
      <p:sp>
        <p:nvSpPr>
          <p:cNvPr id="273" name="Rectangle 6"/>
          <p:cNvSpPr txBox="1"/>
          <p:nvPr/>
        </p:nvSpPr>
        <p:spPr>
          <a:xfrm>
            <a:off x="314279" y="4929868"/>
            <a:ext cx="851544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450850">
              <a:defRPr sz="800"/>
            </a:lvl1pPr>
          </a:lstStyle>
          <a:p>
            <a:r>
              <a:t>www.metoffice.gov.uk	</a:t>
            </a:r>
          </a:p>
        </p:txBody>
      </p:sp>
      <p:sp>
        <p:nvSpPr>
          <p:cNvPr id="274" name="Rectangle 7"/>
          <p:cNvSpPr txBox="1"/>
          <p:nvPr/>
        </p:nvSpPr>
        <p:spPr>
          <a:xfrm>
            <a:off x="4531438" y="4923355"/>
            <a:ext cx="429828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 defTabSz="450850">
              <a:defRPr sz="800"/>
            </a:lvl1pPr>
          </a:lstStyle>
          <a:p>
            <a:r>
              <a:t>© Crown Copyright 202</a:t>
            </a:r>
            <a:r>
              <a:rPr lang="en-GB"/>
              <a:t>3</a:t>
            </a:r>
            <a:r>
              <a:t>, Met Office</a:t>
            </a:r>
          </a:p>
        </p:txBody>
      </p:sp>
      <p:sp>
        <p:nvSpPr>
          <p:cNvPr id="275" name="TextBox 3"/>
          <p:cNvSpPr txBox="1"/>
          <p:nvPr/>
        </p:nvSpPr>
        <p:spPr>
          <a:xfrm>
            <a:off x="292424" y="2017187"/>
            <a:ext cx="854856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600"/>
            </a:lvl1pPr>
          </a:lstStyle>
          <a:p>
            <a:r>
              <a:t>For more information please contact</a:t>
            </a:r>
          </a:p>
        </p:txBody>
      </p:sp>
      <p:sp>
        <p:nvSpPr>
          <p:cNvPr id="27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86704" y="3994277"/>
            <a:ext cx="8100001" cy="3600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600"/>
            </a:lvl1pPr>
            <a:lvl2pPr marL="514350" indent="-171450">
              <a:buFontTx/>
              <a:defRPr sz="1600"/>
            </a:lvl2pPr>
            <a:lvl3pPr marL="881742" indent="-195942">
              <a:buFontTx/>
              <a:defRPr sz="1600"/>
            </a:lvl3pPr>
            <a:lvl4pPr marL="1257300" indent="-228600">
              <a:buFontTx/>
              <a:defRPr sz="1600"/>
            </a:lvl4pPr>
            <a:lvl5pPr marL="1600200" indent="-228600">
              <a:buFontTx/>
              <a:defRPr sz="1600"/>
            </a:lvl5pPr>
          </a:lstStyle>
          <a:p>
            <a:r>
              <a:t>Insert phone number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6703" y="3308732"/>
            <a:ext cx="8100002" cy="3600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rPr lang="en-GB"/>
              <a:t>Insert e-mail here</a:t>
            </a:r>
          </a:p>
        </p:txBody>
      </p:sp>
      <p:pic>
        <p:nvPicPr>
          <p:cNvPr id="278" name="email-icon.png" descr="email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60" y="3293167"/>
            <a:ext cx="357678" cy="39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hone-icon.png" descr="phone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18" y="3969027"/>
            <a:ext cx="415162" cy="39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web-icon.png" descr="web-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99" y="2617306"/>
            <a:ext cx="468000" cy="3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786703" y="2627840"/>
            <a:ext cx="8100002" cy="3600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www.metoffice.gov.uk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2023, Met Office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</a:t>
            </a: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</a:t>
            </a: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2023, Met Office</a:t>
            </a:r>
            <a:endParaRPr lang="en-GB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www.metoffice.gov.uk</a:t>
            </a:r>
            <a:r>
              <a:rPr lang="fr-BE" sz="800">
                <a:solidFill>
                  <a:schemeClr val="bg2"/>
                </a:solidFill>
              </a:rPr>
              <a:t>	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>
                <a:solidFill>
                  <a:schemeClr val="tx1"/>
                </a:solidFill>
              </a:rPr>
              <a:t>© Crown Copyright</a:t>
            </a:r>
            <a:r>
              <a:rPr lang="fr-BE" sz="800" baseline="0">
                <a:solidFill>
                  <a:schemeClr val="tx1"/>
                </a:solidFill>
              </a:rPr>
              <a:t> 2023, Met Office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8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>
                <a:solidFill>
                  <a:schemeClr val="tx1"/>
                </a:solidFill>
              </a:rPr>
              <a:t>	</a:t>
            </a:r>
            <a:endParaRPr lang="en-GB" sz="8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  <p:sldLayoutId id="2147483688" r:id="rId3"/>
    <p:sldLayoutId id="2147483681" r:id="rId4"/>
    <p:sldLayoutId id="2147483684" r:id="rId5"/>
    <p:sldLayoutId id="2147483682" r:id="rId6"/>
    <p:sldLayoutId id="2147483685" r:id="rId7"/>
    <p:sldLayoutId id="2147483689" r:id="rId8"/>
    <p:sldLayoutId id="2147483690" r:id="rId9"/>
    <p:sldLayoutId id="2147483695" r:id="rId10"/>
    <p:sldLayoutId id="2147483694" r:id="rId11"/>
    <p:sldLayoutId id="2147483693" r:id="rId12"/>
    <p:sldLayoutId id="2147483691" r:id="rId13"/>
    <p:sldLayoutId id="2147483671" r:id="rId14"/>
    <p:sldLayoutId id="2147483692" r:id="rId15"/>
    <p:sldLayoutId id="2147483677" r:id="rId16"/>
    <p:sldLayoutId id="2147483672" r:id="rId17"/>
    <p:sldLayoutId id="2147483676" r:id="rId18"/>
    <p:sldLayoutId id="2147483674" r:id="rId19"/>
    <p:sldLayoutId id="2147483675" r:id="rId20"/>
    <p:sldLayoutId id="2147483673" r:id="rId21"/>
    <p:sldLayoutId id="2147483683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_MASTER_black_mono_for_light_backg_RBG.png" descr="MO_MASTER_black_mono_for_light_backg_RBG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3946" y="54591"/>
            <a:ext cx="1802344" cy="565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Rectangle 8"/>
          <p:cNvGrpSpPr/>
          <p:nvPr/>
        </p:nvGrpSpPr>
        <p:grpSpPr>
          <a:xfrm>
            <a:off x="0" y="4735772"/>
            <a:ext cx="9144000" cy="407728"/>
            <a:chOff x="0" y="0"/>
            <a:chExt cx="9144000" cy="407727"/>
          </a:xfrm>
        </p:grpSpPr>
        <p:sp>
          <p:nvSpPr>
            <p:cNvPr id="3" name="Rectangle"/>
            <p:cNvSpPr/>
            <p:nvPr/>
          </p:nvSpPr>
          <p:spPr>
            <a:xfrm>
              <a:off x="0" y="-1"/>
              <a:ext cx="9144000" cy="407729"/>
            </a:xfrm>
            <a:prstGeom prst="rect">
              <a:avLst/>
            </a:prstGeom>
            <a:solidFill>
              <a:srgbClr val="B9DC0C"/>
            </a:solidFill>
            <a:ln w="12700" cap="flat">
              <a:solidFill>
                <a:srgbClr val="B9DC0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0850">
                <a:defRPr sz="800"/>
              </a:pPr>
              <a:endParaRPr/>
            </a:p>
          </p:txBody>
        </p:sp>
        <p:sp>
          <p:nvSpPr>
            <p:cNvPr id="4" name="Text"/>
            <p:cNvSpPr txBox="1"/>
            <p:nvPr/>
          </p:nvSpPr>
          <p:spPr>
            <a:xfrm>
              <a:off x="320629" y="102655"/>
              <a:ext cx="8502741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450850">
                <a:defRPr sz="800"/>
              </a:lvl1pPr>
            </a:lstStyle>
            <a:p>
              <a:r>
                <a:t>	</a:t>
              </a:r>
            </a:p>
          </p:txBody>
        </p:sp>
      </p:grp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252000" y="699739"/>
            <a:ext cx="8640000" cy="57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3267" y="4807508"/>
            <a:ext cx="273656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1pPr>
      <a:lvl2pPr marL="557212" marR="0" indent="-214312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2pPr>
      <a:lvl3pPr marL="930728" marR="0" indent="-244928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3pPr>
      <a:lvl4pPr marL="1314450" marR="0" indent="-2857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4pPr>
      <a:lvl5pPr marL="1657350" marR="0" indent="-2857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5pPr>
      <a:lvl6pPr marL="1978269" marR="0" indent="-263769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6pPr>
      <a:lvl7pPr marL="2321169" marR="0" indent="-263769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7pPr>
      <a:lvl8pPr marL="2664069" marR="0" indent="-263769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8pPr>
      <a:lvl9pPr marL="3006969" marR="0" indent="-263769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2A2A2A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gcapi.ogc.org/ed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github.com/opengeospatial/ogcapi-environmental-data-retrieva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95D7-3DA2-4EEF-B2BF-9AD76502A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OGC-API EDR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69916-B4CA-4671-B9CE-73853C90D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An overview of the</a:t>
            </a:r>
          </a:p>
          <a:p>
            <a:r>
              <a:rPr lang="en-GB" dirty="0"/>
              <a:t>Open Geospatial Consortium</a:t>
            </a:r>
          </a:p>
          <a:p>
            <a:r>
              <a:rPr lang="en-GB" dirty="0"/>
              <a:t>Environmental Data Retrieval API</a:t>
            </a:r>
          </a:p>
          <a:p>
            <a:r>
              <a:rPr lang="en-GB" sz="1400" dirty="0">
                <a:effectLst/>
              </a:rPr>
              <a:t>  </a:t>
            </a:r>
            <a:endParaRPr lang="en-GB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94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3"/>
          <p:cNvSpPr txBox="1">
            <a:spLocks noGrp="1"/>
          </p:cNvSpPr>
          <p:nvPr>
            <p:ph type="title"/>
          </p:nvPr>
        </p:nvSpPr>
        <p:spPr>
          <a:xfrm>
            <a:off x="343409" y="2187688"/>
            <a:ext cx="8640000" cy="576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coords</a:t>
            </a:r>
            <a:r>
              <a:rPr lang="en-GB" sz="2000" dirty="0">
                <a:latin typeface="+mn-lt"/>
              </a:rPr>
              <a:t>=POINT(</a:t>
            </a:r>
            <a:r>
              <a:rPr lang="en-GB" sz="2000" i="1" dirty="0">
                <a:latin typeface="+mn-lt"/>
              </a:rPr>
              <a:t>X Y</a:t>
            </a:r>
            <a:r>
              <a:rPr lang="en-GB" sz="2000" dirty="0">
                <a:latin typeface="+mn-lt"/>
              </a:rPr>
              <a:t>)&amp;</a:t>
            </a:r>
            <a:r>
              <a:rPr lang="en-GB" sz="2000" b="1" dirty="0">
                <a:latin typeface="+mn-lt"/>
              </a:rPr>
              <a:t>z</a:t>
            </a:r>
            <a:r>
              <a:rPr lang="en-GB" sz="2000" dirty="0">
                <a:latin typeface="+mn-lt"/>
              </a:rPr>
              <a:t>=</a:t>
            </a:r>
            <a:r>
              <a:rPr lang="en-GB" sz="2000" i="1" dirty="0">
                <a:latin typeface="+mn-lt"/>
              </a:rPr>
              <a:t>Z</a:t>
            </a:r>
            <a:r>
              <a:rPr lang="en-GB" sz="900" dirty="0">
                <a:latin typeface="+mn-lt"/>
              </a:rPr>
              <a:t>1</a:t>
            </a:r>
            <a:endParaRPr sz="2000" dirty="0">
              <a:latin typeface="+mn-lt"/>
            </a:endParaRPr>
          </a:p>
        </p:txBody>
      </p:sp>
      <p:sp>
        <p:nvSpPr>
          <p:cNvPr id="301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61111" y="524586"/>
            <a:ext cx="7792844" cy="5357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/>
              <a:t>Position: </a:t>
            </a:r>
            <a:r>
              <a:rPr lang="en-GB"/>
              <a:t>extract data for a point location</a:t>
            </a:r>
            <a:endParaRPr/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44F9D18-A207-4B20-AB38-5DC42A57F315}"/>
              </a:ext>
            </a:extLst>
          </p:cNvPr>
          <p:cNvGrpSpPr/>
          <p:nvPr/>
        </p:nvGrpSpPr>
        <p:grpSpPr>
          <a:xfrm>
            <a:off x="7441662" y="3973255"/>
            <a:ext cx="935019" cy="743100"/>
            <a:chOff x="7088097" y="319196"/>
            <a:chExt cx="1462725" cy="1156125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8CEC8F4-D45A-4163-B5FD-6E4BC5EE558B}"/>
                </a:ext>
              </a:extLst>
            </p:cNvPr>
            <p:cNvSpPr/>
            <p:nvPr/>
          </p:nvSpPr>
          <p:spPr>
            <a:xfrm>
              <a:off x="7088097" y="319746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24" name="Flowchart: Manual Operation 94">
              <a:extLst>
                <a:ext uri="{FF2B5EF4-FFF2-40B4-BE49-F238E27FC236}">
                  <a16:creationId xmlns:a16="http://schemas.microsoft.com/office/drawing/2014/main" id="{EA58E7F3-6273-4519-9897-BD4E53AB2043}"/>
                </a:ext>
              </a:extLst>
            </p:cNvPr>
            <p:cNvSpPr/>
            <p:nvPr/>
          </p:nvSpPr>
          <p:spPr>
            <a:xfrm>
              <a:off x="7088097" y="1161813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25" name="Flowchart: Manual Operation 92">
              <a:extLst>
                <a:ext uri="{FF2B5EF4-FFF2-40B4-BE49-F238E27FC236}">
                  <a16:creationId xmlns:a16="http://schemas.microsoft.com/office/drawing/2014/main" id="{54BC9F69-8A5E-4DC5-9B6C-463F341C23E6}"/>
                </a:ext>
              </a:extLst>
            </p:cNvPr>
            <p:cNvSpPr/>
            <p:nvPr/>
          </p:nvSpPr>
          <p:spPr>
            <a:xfrm>
              <a:off x="7104020" y="319196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139F812-900D-48F0-A78D-D3CA7A66706C}"/>
                </a:ext>
              </a:extLst>
            </p:cNvPr>
            <p:cNvCxnSpPr/>
            <p:nvPr/>
          </p:nvCxnSpPr>
          <p:spPr>
            <a:xfrm flipV="1">
              <a:off x="7816703" y="488133"/>
              <a:ext cx="15332" cy="807641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B0CADBF-98F0-4AD8-BF82-1AB18A9526EF}"/>
                </a:ext>
              </a:extLst>
            </p:cNvPr>
            <p:cNvSpPr/>
            <p:nvPr/>
          </p:nvSpPr>
          <p:spPr>
            <a:xfrm>
              <a:off x="7401624" y="630657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E276A4D-59B5-4141-8508-2ACF32938CD6}"/>
              </a:ext>
            </a:extLst>
          </p:cNvPr>
          <p:cNvGrpSpPr/>
          <p:nvPr/>
        </p:nvGrpSpPr>
        <p:grpSpPr>
          <a:xfrm>
            <a:off x="7407204" y="1255043"/>
            <a:ext cx="928677" cy="696900"/>
            <a:chOff x="5797661" y="1640329"/>
            <a:chExt cx="1462725" cy="1155575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0AC5669C-20B1-4ED1-8DD8-C3A7EAD3F2EB}"/>
                </a:ext>
              </a:extLst>
            </p:cNvPr>
            <p:cNvSpPr/>
            <p:nvPr/>
          </p:nvSpPr>
          <p:spPr>
            <a:xfrm>
              <a:off x="5797661" y="1640329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69" name="Flowchart: Manual Operation 94">
              <a:extLst>
                <a:ext uri="{FF2B5EF4-FFF2-40B4-BE49-F238E27FC236}">
                  <a16:creationId xmlns:a16="http://schemas.microsoft.com/office/drawing/2014/main" id="{CF1DC7DB-295C-4C33-A299-D250F21097AB}"/>
                </a:ext>
              </a:extLst>
            </p:cNvPr>
            <p:cNvSpPr/>
            <p:nvPr/>
          </p:nvSpPr>
          <p:spPr>
            <a:xfrm>
              <a:off x="5797661" y="2482396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70" name="Flowchart: Manual Operation 92">
              <a:extLst>
                <a:ext uri="{FF2B5EF4-FFF2-40B4-BE49-F238E27FC236}">
                  <a16:creationId xmlns:a16="http://schemas.microsoft.com/office/drawing/2014/main" id="{AEC0D09D-F1E9-480E-B584-41E79A751C88}"/>
                </a:ext>
              </a:extLst>
            </p:cNvPr>
            <p:cNvSpPr/>
            <p:nvPr/>
          </p:nvSpPr>
          <p:spPr>
            <a:xfrm>
              <a:off x="5818001" y="1645890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2828AB83-CCB3-47A0-92D8-F66976372A44}"/>
                </a:ext>
              </a:extLst>
            </p:cNvPr>
            <p:cNvSpPr/>
            <p:nvPr/>
          </p:nvSpPr>
          <p:spPr>
            <a:xfrm>
              <a:off x="6111188" y="1951240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10BFFE4-7A91-474C-AFBA-2BB7F347FCDC}"/>
                </a:ext>
              </a:extLst>
            </p:cNvPr>
            <p:cNvCxnSpPr>
              <a:cxnSpLocks/>
            </p:cNvCxnSpPr>
            <p:nvPr/>
          </p:nvCxnSpPr>
          <p:spPr>
            <a:xfrm>
              <a:off x="6517236" y="2583529"/>
              <a:ext cx="45914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9F2EE32E-9BAD-4A11-8116-C716FAE39BDC}"/>
              </a:ext>
            </a:extLst>
          </p:cNvPr>
          <p:cNvGrpSpPr/>
          <p:nvPr/>
        </p:nvGrpSpPr>
        <p:grpSpPr>
          <a:xfrm>
            <a:off x="7474941" y="2200641"/>
            <a:ext cx="904646" cy="799244"/>
            <a:chOff x="2323620" y="1902209"/>
            <a:chExt cx="1462725" cy="1156125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AD534408-930A-4F15-8EB1-32FD0DCC038C}"/>
                </a:ext>
              </a:extLst>
            </p:cNvPr>
            <p:cNvGrpSpPr/>
            <p:nvPr/>
          </p:nvGrpSpPr>
          <p:grpSpPr>
            <a:xfrm>
              <a:off x="2323620" y="1902209"/>
              <a:ext cx="1462725" cy="1156125"/>
              <a:chOff x="5424729" y="312462"/>
              <a:chExt cx="1462725" cy="1156125"/>
            </a:xfrm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FB5D45A3-672E-433E-8A41-7796B68B99C9}"/>
                  </a:ext>
                </a:extLst>
              </p:cNvPr>
              <p:cNvSpPr/>
              <p:nvPr/>
            </p:nvSpPr>
            <p:spPr>
              <a:xfrm>
                <a:off x="5424729" y="313012"/>
                <a:ext cx="1462725" cy="842545"/>
              </a:xfrm>
              <a:prstGeom prst="rect">
                <a:avLst/>
              </a:prstGeom>
              <a:noFill/>
              <a:ln w="28575" cap="flat">
                <a:solidFill>
                  <a:schemeClr val="tx1">
                    <a:lumMod val="25000"/>
                    <a:lumOff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defRPr sz="2400">
                    <a:solidFill>
                      <a:srgbClr val="B9DC0C"/>
                    </a:solidFill>
                  </a:defRPr>
                </a:pPr>
                <a:endParaRPr/>
              </a:p>
            </p:txBody>
          </p:sp>
          <p:sp>
            <p:nvSpPr>
              <p:cNvPr id="290" name="Flowchart: Manual Operation 94">
                <a:extLst>
                  <a:ext uri="{FF2B5EF4-FFF2-40B4-BE49-F238E27FC236}">
                    <a16:creationId xmlns:a16="http://schemas.microsoft.com/office/drawing/2014/main" id="{BDF16063-42FE-4ACD-992D-44D025B2AF5C}"/>
                  </a:ext>
                </a:extLst>
              </p:cNvPr>
              <p:cNvSpPr/>
              <p:nvPr/>
            </p:nvSpPr>
            <p:spPr>
              <a:xfrm>
                <a:off x="5424729" y="1155079"/>
                <a:ext cx="1462725" cy="300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7280" y="21600"/>
                    </a:lnTo>
                    <a:lnTo>
                      <a:pt x="4320" y="21600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>
                    <a:lumMod val="25000"/>
                    <a:lumOff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defRPr sz="2400">
                    <a:solidFill>
                      <a:srgbClr val="B9DC0C"/>
                    </a:solidFill>
                  </a:defRPr>
                </a:pPr>
                <a:endParaRPr/>
              </a:p>
            </p:txBody>
          </p:sp>
          <p:sp>
            <p:nvSpPr>
              <p:cNvPr id="291" name="Flowchart: Manual Operation 92">
                <a:extLst>
                  <a:ext uri="{FF2B5EF4-FFF2-40B4-BE49-F238E27FC236}">
                    <a16:creationId xmlns:a16="http://schemas.microsoft.com/office/drawing/2014/main" id="{2C8557D2-C5F6-4B11-8CBD-A9FFD5FEA974}"/>
                  </a:ext>
                </a:extLst>
              </p:cNvPr>
              <p:cNvSpPr/>
              <p:nvPr/>
            </p:nvSpPr>
            <p:spPr>
              <a:xfrm>
                <a:off x="5440652" y="312462"/>
                <a:ext cx="1425366" cy="300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7280" y="21600"/>
                    </a:lnTo>
                    <a:lnTo>
                      <a:pt x="4320" y="21600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>
                    <a:lumMod val="25000"/>
                    <a:lumOff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defRPr sz="2400">
                    <a:solidFill>
                      <a:srgbClr val="B9DC0C"/>
                    </a:solidFill>
                  </a:defRPr>
                </a:pPr>
                <a:endParaRPr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EECB47E8-0440-4FEC-BEE2-F045CFA65790}"/>
                  </a:ext>
                </a:extLst>
              </p:cNvPr>
              <p:cNvSpPr/>
              <p:nvPr/>
            </p:nvSpPr>
            <p:spPr>
              <a:xfrm>
                <a:off x="5738256" y="623923"/>
                <a:ext cx="859579" cy="844664"/>
              </a:xfrm>
              <a:prstGeom prst="rect">
                <a:avLst/>
              </a:prstGeom>
              <a:noFill/>
              <a:ln w="28575" cap="flat">
                <a:solidFill>
                  <a:schemeClr val="tx1">
                    <a:lumMod val="25000"/>
                    <a:lumOff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A2A2A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defRPr sz="2400">
                    <a:solidFill>
                      <a:srgbClr val="B9DC0C"/>
                    </a:solidFill>
                  </a:defRPr>
                </a:pPr>
                <a:endParaRPr/>
              </a:p>
            </p:txBody>
          </p:sp>
        </p:grp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054A1E7D-5FE0-4F2C-8430-4B5EF250CF6E}"/>
                </a:ext>
              </a:extLst>
            </p:cNvPr>
            <p:cNvCxnSpPr>
              <a:cxnSpLocks/>
            </p:cNvCxnSpPr>
            <p:nvPr/>
          </p:nvCxnSpPr>
          <p:spPr>
            <a:xfrm>
              <a:off x="3052226" y="2324031"/>
              <a:ext cx="45914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D0D1C8E9-68BF-4B9C-9E4A-5237BB39AB36}"/>
              </a:ext>
            </a:extLst>
          </p:cNvPr>
          <p:cNvGrpSpPr/>
          <p:nvPr/>
        </p:nvGrpSpPr>
        <p:grpSpPr>
          <a:xfrm>
            <a:off x="7437407" y="3129197"/>
            <a:ext cx="928357" cy="719774"/>
            <a:chOff x="2954688" y="260842"/>
            <a:chExt cx="1462725" cy="1156125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17BD69CF-369A-4D51-8E8A-A7076A559242}"/>
                </a:ext>
              </a:extLst>
            </p:cNvPr>
            <p:cNvSpPr/>
            <p:nvPr/>
          </p:nvSpPr>
          <p:spPr>
            <a:xfrm>
              <a:off x="2954688" y="261392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329" name="Flowchart: Manual Operation 94">
              <a:extLst>
                <a:ext uri="{FF2B5EF4-FFF2-40B4-BE49-F238E27FC236}">
                  <a16:creationId xmlns:a16="http://schemas.microsoft.com/office/drawing/2014/main" id="{F895CD0B-025D-4266-8763-66FF15881D05}"/>
                </a:ext>
              </a:extLst>
            </p:cNvPr>
            <p:cNvSpPr/>
            <p:nvPr/>
          </p:nvSpPr>
          <p:spPr>
            <a:xfrm>
              <a:off x="2954688" y="1103459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330" name="Flowchart: Manual Operation 92">
              <a:extLst>
                <a:ext uri="{FF2B5EF4-FFF2-40B4-BE49-F238E27FC236}">
                  <a16:creationId xmlns:a16="http://schemas.microsoft.com/office/drawing/2014/main" id="{59F82C1D-82AC-4B87-9ABB-1BE88F1ECF3A}"/>
                </a:ext>
              </a:extLst>
            </p:cNvPr>
            <p:cNvSpPr/>
            <p:nvPr/>
          </p:nvSpPr>
          <p:spPr>
            <a:xfrm>
              <a:off x="2970611" y="260842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7A846758-C6B5-43F6-9EC7-D57A887DE36C}"/>
                </a:ext>
              </a:extLst>
            </p:cNvPr>
            <p:cNvSpPr/>
            <p:nvPr/>
          </p:nvSpPr>
          <p:spPr>
            <a:xfrm>
              <a:off x="3268215" y="572303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8381BE14-A79B-434B-AF8C-551034CD21F9}"/>
                </a:ext>
              </a:extLst>
            </p:cNvPr>
            <p:cNvCxnSpPr>
              <a:cxnSpLocks/>
            </p:cNvCxnSpPr>
            <p:nvPr/>
          </p:nvCxnSpPr>
          <p:spPr>
            <a:xfrm>
              <a:off x="3654528" y="777509"/>
              <a:ext cx="45914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4C1CB05E-4A41-4537-872D-EA851D948751}"/>
                </a:ext>
              </a:extLst>
            </p:cNvPr>
            <p:cNvCxnSpPr>
              <a:cxnSpLocks/>
            </p:cNvCxnSpPr>
            <p:nvPr/>
          </p:nvCxnSpPr>
          <p:spPr>
            <a:xfrm>
              <a:off x="3654528" y="942485"/>
              <a:ext cx="45914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FB9342B9-2141-44AE-BDFE-AC5842C2F888}"/>
                </a:ext>
              </a:extLst>
            </p:cNvPr>
            <p:cNvCxnSpPr>
              <a:cxnSpLocks/>
            </p:cNvCxnSpPr>
            <p:nvPr/>
          </p:nvCxnSpPr>
          <p:spPr>
            <a:xfrm>
              <a:off x="3654528" y="1178689"/>
              <a:ext cx="45914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3D5E7264-CE63-4C9C-B663-74595FAC65F2}"/>
                </a:ext>
              </a:extLst>
            </p:cNvPr>
            <p:cNvCxnSpPr>
              <a:cxnSpLocks/>
            </p:cNvCxnSpPr>
            <p:nvPr/>
          </p:nvCxnSpPr>
          <p:spPr>
            <a:xfrm>
              <a:off x="3654528" y="554319"/>
              <a:ext cx="45914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itle 3">
            <a:extLst>
              <a:ext uri="{FF2B5EF4-FFF2-40B4-BE49-F238E27FC236}">
                <a16:creationId xmlns:a16="http://schemas.microsoft.com/office/drawing/2014/main" id="{B2504E83-B986-4432-8DDF-FC8F99B68A10}"/>
              </a:ext>
            </a:extLst>
          </p:cNvPr>
          <p:cNvSpPr txBox="1">
            <a:spLocks/>
          </p:cNvSpPr>
          <p:nvPr/>
        </p:nvSpPr>
        <p:spPr>
          <a:xfrm>
            <a:off x="343409" y="1401749"/>
            <a:ext cx="8640000" cy="40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coords</a:t>
            </a:r>
            <a:r>
              <a:rPr lang="fr-FR" sz="2000" dirty="0">
                <a:latin typeface="+mn-lt"/>
              </a:rPr>
              <a:t>=POINT(</a:t>
            </a:r>
            <a:r>
              <a:rPr lang="fr-FR" sz="2000" i="1" dirty="0">
                <a:latin typeface="+mn-lt"/>
              </a:rPr>
              <a:t>X Y</a:t>
            </a:r>
            <a:r>
              <a:rPr lang="fr-FR" sz="2000" dirty="0">
                <a:latin typeface="+mn-lt"/>
              </a:rPr>
              <a:t>)</a:t>
            </a:r>
            <a:endParaRPr lang="fr-FR" sz="20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23" name="Title 3">
            <a:extLst>
              <a:ext uri="{FF2B5EF4-FFF2-40B4-BE49-F238E27FC236}">
                <a16:creationId xmlns:a16="http://schemas.microsoft.com/office/drawing/2014/main" id="{7FFA53A5-1868-481D-983F-255E9C723F15}"/>
              </a:ext>
            </a:extLst>
          </p:cNvPr>
          <p:cNvSpPr txBox="1">
            <a:spLocks/>
          </p:cNvSpPr>
          <p:nvPr/>
        </p:nvSpPr>
        <p:spPr>
          <a:xfrm>
            <a:off x="343409" y="3119924"/>
            <a:ext cx="8640000" cy="576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coords</a:t>
            </a:r>
            <a:r>
              <a:rPr lang="fr-FR" sz="2000" dirty="0">
                <a:latin typeface="+mn-lt"/>
              </a:rPr>
              <a:t>=POINT(</a:t>
            </a:r>
            <a:r>
              <a:rPr lang="fr-FR" sz="2000" i="1" dirty="0">
                <a:latin typeface="+mn-lt"/>
              </a:rPr>
              <a:t>X Y</a:t>
            </a:r>
            <a:r>
              <a:rPr lang="fr-FR" sz="2000" dirty="0">
                <a:latin typeface="+mn-lt"/>
              </a:rPr>
              <a:t>)&amp;</a:t>
            </a:r>
            <a:r>
              <a:rPr lang="fr-FR" sz="2000" b="1" dirty="0">
                <a:latin typeface="+mn-lt"/>
              </a:rPr>
              <a:t>z</a:t>
            </a:r>
            <a:r>
              <a:rPr lang="fr-FR" sz="2000" dirty="0">
                <a:latin typeface="+mn-lt"/>
              </a:rPr>
              <a:t>=</a:t>
            </a:r>
            <a:r>
              <a:rPr lang="fr-FR" sz="2000" i="1" dirty="0">
                <a:latin typeface="+mn-lt"/>
              </a:rPr>
              <a:t>Z</a:t>
            </a:r>
            <a:r>
              <a:rPr lang="fr-FR" sz="900" i="1" dirty="0">
                <a:latin typeface="+mn-lt"/>
              </a:rPr>
              <a:t>1</a:t>
            </a:r>
            <a:r>
              <a:rPr lang="fr-FR" sz="2000" i="1" dirty="0">
                <a:latin typeface="+mn-lt"/>
              </a:rPr>
              <a:t>,Z</a:t>
            </a:r>
            <a:r>
              <a:rPr lang="fr-FR" sz="900" i="1" dirty="0">
                <a:latin typeface="+mn-lt"/>
              </a:rPr>
              <a:t>2</a:t>
            </a:r>
            <a:r>
              <a:rPr lang="fr-FR" sz="2000" i="1" dirty="0">
                <a:latin typeface="+mn-lt"/>
              </a:rPr>
              <a:t>,Z</a:t>
            </a:r>
            <a:r>
              <a:rPr lang="fr-FR" sz="1100" i="1" dirty="0">
                <a:latin typeface="+mn-lt"/>
              </a:rPr>
              <a:t>3</a:t>
            </a:r>
            <a:r>
              <a:rPr lang="fr-FR" sz="2000" i="1" dirty="0">
                <a:latin typeface="+mn-lt"/>
              </a:rPr>
              <a:t>,Z4</a:t>
            </a:r>
            <a:endParaRPr lang="fr-FR" sz="2000" i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26" name="Title 3">
            <a:extLst>
              <a:ext uri="{FF2B5EF4-FFF2-40B4-BE49-F238E27FC236}">
                <a16:creationId xmlns:a16="http://schemas.microsoft.com/office/drawing/2014/main" id="{CF58A006-148E-4E7F-B448-474CA47DC710}"/>
              </a:ext>
            </a:extLst>
          </p:cNvPr>
          <p:cNvSpPr txBox="1">
            <a:spLocks/>
          </p:cNvSpPr>
          <p:nvPr/>
        </p:nvSpPr>
        <p:spPr>
          <a:xfrm>
            <a:off x="343409" y="4042913"/>
            <a:ext cx="8640000" cy="576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coords</a:t>
            </a:r>
            <a:r>
              <a:rPr lang="fr-FR" sz="2000" dirty="0">
                <a:latin typeface="+mn-lt"/>
              </a:rPr>
              <a:t>=POINT(</a:t>
            </a:r>
            <a:r>
              <a:rPr lang="fr-FR" sz="2000" i="1" dirty="0">
                <a:latin typeface="+mn-lt"/>
              </a:rPr>
              <a:t>X Y</a:t>
            </a:r>
            <a:r>
              <a:rPr lang="fr-FR" sz="2000" dirty="0">
                <a:latin typeface="+mn-lt"/>
              </a:rPr>
              <a:t>)&amp;</a:t>
            </a:r>
            <a:r>
              <a:rPr lang="fr-FR" sz="2000" b="1" dirty="0">
                <a:latin typeface="+mn-lt"/>
              </a:rPr>
              <a:t>z</a:t>
            </a:r>
            <a:r>
              <a:rPr lang="fr-FR" sz="2000" dirty="0">
                <a:latin typeface="+mn-lt"/>
              </a:rPr>
              <a:t>=</a:t>
            </a:r>
            <a:r>
              <a:rPr lang="fr-FR" sz="2000" i="1" dirty="0">
                <a:latin typeface="+mn-lt"/>
              </a:rPr>
              <a:t>Z</a:t>
            </a:r>
            <a:r>
              <a:rPr lang="fr-FR" sz="900" i="1" dirty="0">
                <a:latin typeface="+mn-lt"/>
              </a:rPr>
              <a:t>1</a:t>
            </a:r>
            <a:r>
              <a:rPr lang="fr-FR" sz="2000" i="1" dirty="0">
                <a:latin typeface="+mn-lt"/>
              </a:rPr>
              <a:t>/Z</a:t>
            </a:r>
            <a:r>
              <a:rPr lang="fr-FR" sz="900" i="1" dirty="0">
                <a:latin typeface="+mn-lt"/>
              </a:rPr>
              <a:t>4</a:t>
            </a:r>
            <a:endParaRPr lang="fr-FR" sz="900" i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BD89E3-E486-4A2C-94DA-3FCB1E5ECC15}"/>
              </a:ext>
            </a:extLst>
          </p:cNvPr>
          <p:cNvSpPr txBox="1"/>
          <p:nvPr/>
        </p:nvSpPr>
        <p:spPr>
          <a:xfrm>
            <a:off x="148167" y="980277"/>
            <a:ext cx="45804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/>
              <a:t>(Can also be combined with datetime)</a:t>
            </a:r>
          </a:p>
        </p:txBody>
      </p:sp>
    </p:spTree>
    <p:extLst>
      <p:ext uri="{BB962C8B-B14F-4D97-AF65-F5344CB8AC3E}">
        <p14:creationId xmlns:p14="http://schemas.microsoft.com/office/powerpoint/2010/main" val="23839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122" grpId="0"/>
      <p:bldP spid="123" grpId="0"/>
      <p:bldP spid="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2EB81-08A0-5BB4-E3D3-CAD1E010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0504F-E903-E1C1-B362-894C2FCD49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2413" y="1547813"/>
            <a:ext cx="8639175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/>
              <a:t>collections/surface/</a:t>
            </a:r>
            <a:r>
              <a:rPr lang="en-GB" dirty="0">
                <a:solidFill>
                  <a:schemeClr val="accent3"/>
                </a:solidFill>
              </a:rPr>
              <a:t>position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coords=POINT(-4.042 53.847)</a:t>
            </a:r>
          </a:p>
          <a:p>
            <a:pPr marL="0" indent="0">
              <a:buNone/>
            </a:pPr>
            <a:r>
              <a:rPr lang="en-GB" dirty="0"/>
              <a:t>&amp;datetime=2022-07-12T00:00Z/2022-07-12T01:00Z</a:t>
            </a:r>
          </a:p>
          <a:p>
            <a:pPr marL="0" indent="0">
              <a:buNone/>
            </a:pPr>
            <a:r>
              <a:rPr lang="en-GB" dirty="0"/>
              <a:t>&amp;parameter-name=temperature</a:t>
            </a:r>
          </a:p>
          <a:p>
            <a:pPr marL="0" indent="0">
              <a:buNone/>
            </a:pPr>
            <a:r>
              <a:rPr lang="en-GB" dirty="0"/>
              <a:t>&amp;</a:t>
            </a:r>
            <a:r>
              <a:rPr lang="en-GB" dirty="0" err="1"/>
              <a:t>crs</a:t>
            </a:r>
            <a:r>
              <a:rPr lang="en-GB" dirty="0"/>
              <a:t>=EPSG:4326</a:t>
            </a:r>
          </a:p>
          <a:p>
            <a:pPr marL="0" indent="0">
              <a:buNone/>
            </a:pPr>
            <a:r>
              <a:rPr lang="en-GB" dirty="0"/>
              <a:t>&amp;f=CoverageJSON</a:t>
            </a:r>
          </a:p>
        </p:txBody>
      </p:sp>
    </p:spTree>
    <p:extLst>
      <p:ext uri="{BB962C8B-B14F-4D97-AF65-F5344CB8AC3E}">
        <p14:creationId xmlns:p14="http://schemas.microsoft.com/office/powerpoint/2010/main" val="205215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le 3"/>
          <p:cNvSpPr txBox="1">
            <a:spLocks noGrp="1"/>
          </p:cNvSpPr>
          <p:nvPr>
            <p:ph type="title"/>
          </p:nvPr>
        </p:nvSpPr>
        <p:spPr>
          <a:xfrm>
            <a:off x="160300" y="664232"/>
            <a:ext cx="8640000" cy="576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3600" dirty="0"/>
              <a:t>Radius</a:t>
            </a:r>
            <a:r>
              <a:rPr lang="en-GB" sz="3600" dirty="0"/>
              <a:t>: </a:t>
            </a:r>
            <a:r>
              <a:rPr lang="en-GB" sz="2000" dirty="0"/>
              <a:t>extract data within a defined radius</a:t>
            </a:r>
            <a:br>
              <a:rPr lang="en-GB" dirty="0"/>
            </a:br>
            <a:r>
              <a:rPr lang="en-GB" sz="1200" dirty="0"/>
              <a:t>(Can also be combined with datetime)</a:t>
            </a:r>
            <a:endParaRPr sz="1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3C9C36-00B3-4E79-8B42-F6CA86308EEB}"/>
              </a:ext>
            </a:extLst>
          </p:cNvPr>
          <p:cNvGrpSpPr/>
          <p:nvPr/>
        </p:nvGrpSpPr>
        <p:grpSpPr>
          <a:xfrm>
            <a:off x="7810651" y="1147789"/>
            <a:ext cx="852622" cy="687746"/>
            <a:chOff x="3549049" y="2538025"/>
            <a:chExt cx="1462725" cy="11540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85EA075-113D-4248-8A0F-70CE64330ACB}"/>
                </a:ext>
              </a:extLst>
            </p:cNvPr>
            <p:cNvSpPr/>
            <p:nvPr/>
          </p:nvSpPr>
          <p:spPr>
            <a:xfrm>
              <a:off x="4150292" y="3459739"/>
              <a:ext cx="254725" cy="1065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59F9E97-F4BE-4203-B2F4-C9403D1ADD37}"/>
                </a:ext>
              </a:extLst>
            </p:cNvPr>
            <p:cNvSpPr/>
            <p:nvPr/>
          </p:nvSpPr>
          <p:spPr>
            <a:xfrm>
              <a:off x="3549049" y="2538575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9" name="Flowchart: Manual Operation 94">
              <a:extLst>
                <a:ext uri="{FF2B5EF4-FFF2-40B4-BE49-F238E27FC236}">
                  <a16:creationId xmlns:a16="http://schemas.microsoft.com/office/drawing/2014/main" id="{230BD320-DF80-4E36-8D03-CCA7435C7792}"/>
                </a:ext>
              </a:extLst>
            </p:cNvPr>
            <p:cNvSpPr/>
            <p:nvPr/>
          </p:nvSpPr>
          <p:spPr>
            <a:xfrm>
              <a:off x="3549049" y="3380642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30" name="Flowchart: Manual Operation 92">
              <a:extLst>
                <a:ext uri="{FF2B5EF4-FFF2-40B4-BE49-F238E27FC236}">
                  <a16:creationId xmlns:a16="http://schemas.microsoft.com/office/drawing/2014/main" id="{072DA313-B35B-4F53-A2A2-F1291E9415EC}"/>
                </a:ext>
              </a:extLst>
            </p:cNvPr>
            <p:cNvSpPr/>
            <p:nvPr/>
          </p:nvSpPr>
          <p:spPr>
            <a:xfrm>
              <a:off x="3564972" y="2538025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25892D-794F-4F41-ACBB-249CAC2D3F36}"/>
                </a:ext>
              </a:extLst>
            </p:cNvPr>
            <p:cNvSpPr/>
            <p:nvPr/>
          </p:nvSpPr>
          <p:spPr>
            <a:xfrm>
              <a:off x="3864460" y="2847363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4A755B0-241D-4298-91E8-B2D4EAF2A9EF}"/>
              </a:ext>
            </a:extLst>
          </p:cNvPr>
          <p:cNvGrpSpPr/>
          <p:nvPr/>
        </p:nvGrpSpPr>
        <p:grpSpPr>
          <a:xfrm>
            <a:off x="7821540" y="3799114"/>
            <a:ext cx="852622" cy="640943"/>
            <a:chOff x="7401866" y="3580196"/>
            <a:chExt cx="1462725" cy="1155575"/>
          </a:xfrm>
        </p:grpSpPr>
        <p:sp>
          <p:nvSpPr>
            <p:cNvPr id="40" name="Flowchart: Manual Operation 94">
              <a:extLst>
                <a:ext uri="{FF2B5EF4-FFF2-40B4-BE49-F238E27FC236}">
                  <a16:creationId xmlns:a16="http://schemas.microsoft.com/office/drawing/2014/main" id="{B8B7CB7A-2DBC-413C-8E55-F42B1903FB77}"/>
                </a:ext>
              </a:extLst>
            </p:cNvPr>
            <p:cNvSpPr/>
            <p:nvPr/>
          </p:nvSpPr>
          <p:spPr>
            <a:xfrm>
              <a:off x="7401866" y="4422263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1" name="Cylinder 40">
              <a:extLst>
                <a:ext uri="{FF2B5EF4-FFF2-40B4-BE49-F238E27FC236}">
                  <a16:creationId xmlns:a16="http://schemas.microsoft.com/office/drawing/2014/main" id="{61F91DE3-F28A-455F-99BF-517FDA4A19C7}"/>
                </a:ext>
              </a:extLst>
            </p:cNvPr>
            <p:cNvSpPr/>
            <p:nvPr/>
          </p:nvSpPr>
          <p:spPr>
            <a:xfrm>
              <a:off x="8005865" y="3797753"/>
              <a:ext cx="254725" cy="777064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26A180F-3046-4A51-9E71-ACB763CDE3CD}"/>
                </a:ext>
              </a:extLst>
            </p:cNvPr>
            <p:cNvSpPr/>
            <p:nvPr/>
          </p:nvSpPr>
          <p:spPr>
            <a:xfrm>
              <a:off x="7401866" y="3580196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4" name="Flowchart: Manual Operation 92">
              <a:extLst>
                <a:ext uri="{FF2B5EF4-FFF2-40B4-BE49-F238E27FC236}">
                  <a16:creationId xmlns:a16="http://schemas.microsoft.com/office/drawing/2014/main" id="{1D59B6C5-7578-4962-90B5-ADF2C4D2181D}"/>
                </a:ext>
              </a:extLst>
            </p:cNvPr>
            <p:cNvSpPr/>
            <p:nvPr/>
          </p:nvSpPr>
          <p:spPr>
            <a:xfrm>
              <a:off x="7420545" y="3590582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A08523-999E-4D1F-850E-DE4BA9B4A35B}"/>
                </a:ext>
              </a:extLst>
            </p:cNvPr>
            <p:cNvSpPr/>
            <p:nvPr/>
          </p:nvSpPr>
          <p:spPr>
            <a:xfrm>
              <a:off x="7715393" y="3891107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C2D96D7-CD18-48B5-97FA-030F1722B31B}"/>
              </a:ext>
            </a:extLst>
          </p:cNvPr>
          <p:cNvGrpSpPr/>
          <p:nvPr/>
        </p:nvGrpSpPr>
        <p:grpSpPr>
          <a:xfrm>
            <a:off x="7807804" y="1914704"/>
            <a:ext cx="819232" cy="725909"/>
            <a:chOff x="7428760" y="1137321"/>
            <a:chExt cx="1462725" cy="115612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82CE917-B6E5-48FE-8D22-1595EA4FD661}"/>
                </a:ext>
              </a:extLst>
            </p:cNvPr>
            <p:cNvSpPr/>
            <p:nvPr/>
          </p:nvSpPr>
          <p:spPr>
            <a:xfrm>
              <a:off x="8030003" y="1736395"/>
              <a:ext cx="254725" cy="1065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5F3E54C-CCFC-46DA-B596-0B70E14BFFA0}"/>
                </a:ext>
              </a:extLst>
            </p:cNvPr>
            <p:cNvSpPr/>
            <p:nvPr/>
          </p:nvSpPr>
          <p:spPr>
            <a:xfrm>
              <a:off x="7428760" y="1137871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52" name="Flowchart: Manual Operation 94">
              <a:extLst>
                <a:ext uri="{FF2B5EF4-FFF2-40B4-BE49-F238E27FC236}">
                  <a16:creationId xmlns:a16="http://schemas.microsoft.com/office/drawing/2014/main" id="{87120E8F-554A-4EFA-B52A-0CB85B8554FD}"/>
                </a:ext>
              </a:extLst>
            </p:cNvPr>
            <p:cNvSpPr/>
            <p:nvPr/>
          </p:nvSpPr>
          <p:spPr>
            <a:xfrm>
              <a:off x="7428760" y="1979938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53" name="Flowchart: Manual Operation 92">
              <a:extLst>
                <a:ext uri="{FF2B5EF4-FFF2-40B4-BE49-F238E27FC236}">
                  <a16:creationId xmlns:a16="http://schemas.microsoft.com/office/drawing/2014/main" id="{64AF9D4F-BAA3-4F67-860E-C8429B4708C1}"/>
                </a:ext>
              </a:extLst>
            </p:cNvPr>
            <p:cNvSpPr/>
            <p:nvPr/>
          </p:nvSpPr>
          <p:spPr>
            <a:xfrm>
              <a:off x="7444683" y="1137321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1CAEBB-1994-4165-A001-514EEB2EDE0C}"/>
                </a:ext>
              </a:extLst>
            </p:cNvPr>
            <p:cNvSpPr/>
            <p:nvPr/>
          </p:nvSpPr>
          <p:spPr>
            <a:xfrm>
              <a:off x="7742287" y="1448782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BE14921-5FD9-4EB3-9441-192E71BD2FC8}"/>
              </a:ext>
            </a:extLst>
          </p:cNvPr>
          <p:cNvGrpSpPr/>
          <p:nvPr/>
        </p:nvGrpSpPr>
        <p:grpSpPr>
          <a:xfrm>
            <a:off x="7829605" y="2908830"/>
            <a:ext cx="830846" cy="704181"/>
            <a:chOff x="7401866" y="2383154"/>
            <a:chExt cx="1462725" cy="115612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5D40CD6-862E-4993-A8BC-B29F15B3D61B}"/>
                </a:ext>
              </a:extLst>
            </p:cNvPr>
            <p:cNvSpPr/>
            <p:nvPr/>
          </p:nvSpPr>
          <p:spPr>
            <a:xfrm>
              <a:off x="8003109" y="3048402"/>
              <a:ext cx="254725" cy="1065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75B34AD-253C-4BB8-81E4-069CD28FF616}"/>
                </a:ext>
              </a:extLst>
            </p:cNvPr>
            <p:cNvSpPr/>
            <p:nvPr/>
          </p:nvSpPr>
          <p:spPr>
            <a:xfrm>
              <a:off x="7401866" y="2383704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7" name="Flowchart: Manual Operation 94">
              <a:extLst>
                <a:ext uri="{FF2B5EF4-FFF2-40B4-BE49-F238E27FC236}">
                  <a16:creationId xmlns:a16="http://schemas.microsoft.com/office/drawing/2014/main" id="{7664E413-0055-4123-B55E-42634D316FBD}"/>
                </a:ext>
              </a:extLst>
            </p:cNvPr>
            <p:cNvSpPr/>
            <p:nvPr/>
          </p:nvSpPr>
          <p:spPr>
            <a:xfrm>
              <a:off x="7401866" y="3225771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8" name="Flowchart: Manual Operation 92">
              <a:extLst>
                <a:ext uri="{FF2B5EF4-FFF2-40B4-BE49-F238E27FC236}">
                  <a16:creationId xmlns:a16="http://schemas.microsoft.com/office/drawing/2014/main" id="{44C83E53-6130-4E6C-B54F-2316CD71C12A}"/>
                </a:ext>
              </a:extLst>
            </p:cNvPr>
            <p:cNvSpPr/>
            <p:nvPr/>
          </p:nvSpPr>
          <p:spPr>
            <a:xfrm>
              <a:off x="7417789" y="2383154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C48B3EB-AA09-40AA-9243-0BE11AD5375D}"/>
                </a:ext>
              </a:extLst>
            </p:cNvPr>
            <p:cNvSpPr/>
            <p:nvPr/>
          </p:nvSpPr>
          <p:spPr>
            <a:xfrm>
              <a:off x="7715393" y="2694615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52BF1E7-D2F2-48FB-AEF3-D67D30DFAE89}"/>
                </a:ext>
              </a:extLst>
            </p:cNvPr>
            <p:cNvSpPr/>
            <p:nvPr/>
          </p:nvSpPr>
          <p:spPr>
            <a:xfrm>
              <a:off x="8003109" y="3305501"/>
              <a:ext cx="254725" cy="1065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85C6111-C126-4D1F-B6AE-7654270612CA}"/>
                </a:ext>
              </a:extLst>
            </p:cNvPr>
            <p:cNvSpPr/>
            <p:nvPr/>
          </p:nvSpPr>
          <p:spPr>
            <a:xfrm>
              <a:off x="7993267" y="2740815"/>
              <a:ext cx="254725" cy="1065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itle 3">
            <a:extLst>
              <a:ext uri="{FF2B5EF4-FFF2-40B4-BE49-F238E27FC236}">
                <a16:creationId xmlns:a16="http://schemas.microsoft.com/office/drawing/2014/main" id="{EC84F3E8-E4E1-49A2-B0C8-297ADC556175}"/>
              </a:ext>
            </a:extLst>
          </p:cNvPr>
          <p:cNvSpPr txBox="1">
            <a:spLocks/>
          </p:cNvSpPr>
          <p:nvPr/>
        </p:nvSpPr>
        <p:spPr>
          <a:xfrm>
            <a:off x="252000" y="1393782"/>
            <a:ext cx="8640000" cy="40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+mn-lt"/>
              </a:rPr>
              <a:t>coords</a:t>
            </a:r>
            <a:r>
              <a:rPr lang="fr-FR" sz="1800" dirty="0">
                <a:latin typeface="+mn-lt"/>
              </a:rPr>
              <a:t>=POINT(</a:t>
            </a:r>
            <a:r>
              <a:rPr lang="fr-FR" sz="1800" i="1" dirty="0">
                <a:latin typeface="+mn-lt"/>
              </a:rPr>
              <a:t>x y</a:t>
            </a:r>
            <a:r>
              <a:rPr lang="fr-FR" sz="1800" dirty="0">
                <a:latin typeface="+mn-lt"/>
              </a:rPr>
              <a:t>)&amp;</a:t>
            </a:r>
            <a:r>
              <a:rPr lang="fr-FR" sz="1800" b="1" dirty="0" err="1">
                <a:latin typeface="+mn-lt"/>
              </a:rPr>
              <a:t>within</a:t>
            </a:r>
            <a:r>
              <a:rPr lang="fr-FR" sz="1800" dirty="0">
                <a:latin typeface="+mn-lt"/>
              </a:rPr>
              <a:t>=</a:t>
            </a:r>
            <a:r>
              <a:rPr lang="fr-FR" sz="1800" i="1" dirty="0" err="1">
                <a:latin typeface="+mn-lt"/>
              </a:rPr>
              <a:t>r</a:t>
            </a:r>
            <a:r>
              <a:rPr lang="fr-FR" sz="1800" dirty="0" err="1">
                <a:latin typeface="+mn-lt"/>
              </a:rPr>
              <a:t>&amp;</a:t>
            </a:r>
            <a:r>
              <a:rPr lang="fr-FR" sz="1800" b="1" dirty="0" err="1">
                <a:latin typeface="+mn-lt"/>
              </a:rPr>
              <a:t>within-units</a:t>
            </a:r>
            <a:r>
              <a:rPr lang="fr-FR" sz="1800" dirty="0">
                <a:latin typeface="+mn-lt"/>
              </a:rPr>
              <a:t>=</a:t>
            </a:r>
            <a:r>
              <a:rPr lang="fr-FR" sz="1800" i="1" dirty="0">
                <a:latin typeface="+mn-lt"/>
              </a:rPr>
              <a:t>u</a:t>
            </a:r>
            <a:r>
              <a:rPr lang="fr-FR" sz="1800" dirty="0">
                <a:latin typeface="+mn-lt"/>
              </a:rPr>
              <a:t> </a:t>
            </a:r>
            <a:endParaRPr lang="fr-FR" sz="18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2CBD35E1-E061-4824-8422-F455853FC2BF}"/>
              </a:ext>
            </a:extLst>
          </p:cNvPr>
          <p:cNvSpPr txBox="1">
            <a:spLocks/>
          </p:cNvSpPr>
          <p:nvPr/>
        </p:nvSpPr>
        <p:spPr>
          <a:xfrm>
            <a:off x="252000" y="2115371"/>
            <a:ext cx="8640000" cy="576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+mn-lt"/>
              </a:rPr>
              <a:t>coords</a:t>
            </a:r>
            <a:r>
              <a:rPr lang="fr-FR" sz="1800" dirty="0">
                <a:latin typeface="+mn-lt"/>
              </a:rPr>
              <a:t>=POINT(x</a:t>
            </a:r>
            <a:r>
              <a:rPr lang="fr-FR" sz="1800" i="1" dirty="0">
                <a:latin typeface="+mn-lt"/>
              </a:rPr>
              <a:t> y</a:t>
            </a:r>
            <a:r>
              <a:rPr lang="fr-FR" sz="1800" dirty="0">
                <a:latin typeface="+mn-lt"/>
              </a:rPr>
              <a:t>)&amp;</a:t>
            </a:r>
            <a:r>
              <a:rPr lang="fr-FR" sz="1800" b="1" dirty="0">
                <a:latin typeface="+mn-lt"/>
              </a:rPr>
              <a:t>z</a:t>
            </a:r>
            <a:r>
              <a:rPr lang="fr-FR" sz="1800" dirty="0">
                <a:latin typeface="+mn-lt"/>
              </a:rPr>
              <a:t>=</a:t>
            </a:r>
            <a:r>
              <a:rPr lang="fr-FR" sz="1800" i="1" dirty="0">
                <a:latin typeface="+mn-lt"/>
              </a:rPr>
              <a:t>Z</a:t>
            </a:r>
            <a:r>
              <a:rPr lang="fr-FR" sz="1800" dirty="0">
                <a:latin typeface="+mn-lt"/>
              </a:rPr>
              <a:t>1&amp;</a:t>
            </a:r>
            <a:r>
              <a:rPr lang="fr-FR" sz="1800" b="1" dirty="0">
                <a:latin typeface="+mn-lt"/>
              </a:rPr>
              <a:t>within</a:t>
            </a:r>
            <a:r>
              <a:rPr lang="fr-FR" sz="1800" dirty="0">
                <a:latin typeface="+mn-lt"/>
              </a:rPr>
              <a:t>=</a:t>
            </a:r>
            <a:r>
              <a:rPr lang="fr-FR" sz="1800" dirty="0" err="1">
                <a:latin typeface="+mn-lt"/>
              </a:rPr>
              <a:t>r&amp;</a:t>
            </a:r>
            <a:r>
              <a:rPr lang="fr-FR" sz="1800" b="1" dirty="0" err="1">
                <a:latin typeface="+mn-lt"/>
              </a:rPr>
              <a:t>within-units</a:t>
            </a:r>
            <a:r>
              <a:rPr lang="fr-FR" sz="1800" dirty="0">
                <a:latin typeface="+mn-lt"/>
              </a:rPr>
              <a:t>=u </a:t>
            </a: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C5BC4A94-CFA9-4C6F-A505-2AD735695D8B}"/>
              </a:ext>
            </a:extLst>
          </p:cNvPr>
          <p:cNvSpPr txBox="1">
            <a:spLocks/>
          </p:cNvSpPr>
          <p:nvPr/>
        </p:nvSpPr>
        <p:spPr>
          <a:xfrm>
            <a:off x="252000" y="3029101"/>
            <a:ext cx="8640000" cy="576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+mn-lt"/>
              </a:rPr>
              <a:t>coords</a:t>
            </a:r>
            <a:r>
              <a:rPr lang="fr-FR" sz="1800" dirty="0">
                <a:latin typeface="+mn-lt"/>
              </a:rPr>
              <a:t>=POINT(x</a:t>
            </a:r>
            <a:r>
              <a:rPr lang="fr-FR" sz="1800" i="1" dirty="0">
                <a:latin typeface="+mn-lt"/>
              </a:rPr>
              <a:t> y</a:t>
            </a:r>
            <a:r>
              <a:rPr lang="fr-FR" sz="1800" dirty="0">
                <a:latin typeface="+mn-lt"/>
              </a:rPr>
              <a:t>)&amp;</a:t>
            </a:r>
            <a:r>
              <a:rPr lang="fr-FR" sz="1800" b="1" dirty="0">
                <a:latin typeface="+mn-lt"/>
              </a:rPr>
              <a:t>z</a:t>
            </a:r>
            <a:r>
              <a:rPr lang="fr-FR" sz="1800" dirty="0">
                <a:latin typeface="+mn-lt"/>
              </a:rPr>
              <a:t>=</a:t>
            </a:r>
            <a:r>
              <a:rPr lang="fr-FR" sz="1800" i="1" dirty="0">
                <a:latin typeface="+mn-lt"/>
              </a:rPr>
              <a:t>Z1,Z2,Z3,Z4</a:t>
            </a:r>
            <a:r>
              <a:rPr lang="fr-FR" sz="1800" dirty="0">
                <a:latin typeface="+mn-lt"/>
              </a:rPr>
              <a:t>&amp;</a:t>
            </a:r>
            <a:r>
              <a:rPr lang="fr-FR" sz="1800" b="1" dirty="0">
                <a:latin typeface="+mn-lt"/>
              </a:rPr>
              <a:t>within</a:t>
            </a:r>
            <a:r>
              <a:rPr lang="fr-FR" sz="1800" dirty="0">
                <a:latin typeface="+mn-lt"/>
              </a:rPr>
              <a:t>=</a:t>
            </a:r>
            <a:r>
              <a:rPr lang="fr-FR" sz="1800" dirty="0" err="1">
                <a:latin typeface="+mn-lt"/>
              </a:rPr>
              <a:t>r&amp;</a:t>
            </a:r>
            <a:r>
              <a:rPr lang="fr-FR" sz="1800" b="1" dirty="0" err="1">
                <a:latin typeface="+mn-lt"/>
              </a:rPr>
              <a:t>within-units</a:t>
            </a:r>
            <a:r>
              <a:rPr lang="fr-FR" sz="1800" dirty="0">
                <a:latin typeface="+mn-lt"/>
              </a:rPr>
              <a:t>=u </a:t>
            </a:r>
            <a:endParaRPr lang="fr-FR" sz="1800" i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97815834-6C91-4DCF-B3E7-10B98E5673B2}"/>
              </a:ext>
            </a:extLst>
          </p:cNvPr>
          <p:cNvSpPr txBox="1">
            <a:spLocks/>
          </p:cNvSpPr>
          <p:nvPr/>
        </p:nvSpPr>
        <p:spPr>
          <a:xfrm>
            <a:off x="252000" y="3815304"/>
            <a:ext cx="8640000" cy="576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+mn-lt"/>
              </a:rPr>
              <a:t>coords</a:t>
            </a:r>
            <a:r>
              <a:rPr lang="fr-FR" sz="1800" dirty="0">
                <a:latin typeface="+mn-lt"/>
              </a:rPr>
              <a:t>=POINT(x</a:t>
            </a:r>
            <a:r>
              <a:rPr lang="fr-FR" sz="1800" i="1" dirty="0">
                <a:latin typeface="+mn-lt"/>
              </a:rPr>
              <a:t> y</a:t>
            </a:r>
            <a:r>
              <a:rPr lang="fr-FR" sz="1800" dirty="0">
                <a:latin typeface="+mn-lt"/>
              </a:rPr>
              <a:t>)&amp;</a:t>
            </a:r>
            <a:r>
              <a:rPr lang="fr-FR" sz="1800" b="1" dirty="0">
                <a:latin typeface="+mn-lt"/>
              </a:rPr>
              <a:t>z</a:t>
            </a:r>
            <a:r>
              <a:rPr lang="fr-FR" sz="1800" dirty="0">
                <a:latin typeface="+mn-lt"/>
              </a:rPr>
              <a:t>=</a:t>
            </a:r>
            <a:r>
              <a:rPr lang="fr-FR" sz="1800" i="1" dirty="0">
                <a:latin typeface="+mn-lt"/>
              </a:rPr>
              <a:t>Z1/Z4</a:t>
            </a:r>
            <a:r>
              <a:rPr lang="fr-FR" sz="1800" dirty="0">
                <a:latin typeface="+mn-lt"/>
              </a:rPr>
              <a:t>&amp;</a:t>
            </a:r>
            <a:r>
              <a:rPr lang="fr-FR" sz="1800" b="1" dirty="0">
                <a:latin typeface="+mn-lt"/>
              </a:rPr>
              <a:t>within</a:t>
            </a:r>
            <a:r>
              <a:rPr lang="fr-FR" sz="1800" dirty="0">
                <a:latin typeface="+mn-lt"/>
              </a:rPr>
              <a:t>=</a:t>
            </a:r>
            <a:r>
              <a:rPr lang="fr-FR" sz="1800" dirty="0" err="1">
                <a:latin typeface="+mn-lt"/>
              </a:rPr>
              <a:t>r&amp;</a:t>
            </a:r>
            <a:r>
              <a:rPr lang="fr-FR" sz="1800" b="1" dirty="0" err="1">
                <a:latin typeface="+mn-lt"/>
              </a:rPr>
              <a:t>within-units</a:t>
            </a:r>
            <a:r>
              <a:rPr lang="fr-FR" sz="1800" dirty="0">
                <a:latin typeface="+mn-lt"/>
              </a:rPr>
              <a:t>=u </a:t>
            </a:r>
            <a:endParaRPr lang="fr-FR" sz="1800" i="1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4B6652-8923-84CE-A4CD-1FE6FF852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/collections/surface/</a:t>
            </a:r>
            <a:r>
              <a:rPr lang="en-GB" dirty="0">
                <a:solidFill>
                  <a:schemeClr val="accent3"/>
                </a:solidFill>
              </a:rPr>
              <a:t>radius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coords=POINT(-4.042 53.847)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&amp;within=100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&amp;within-units=km</a:t>
            </a:r>
          </a:p>
          <a:p>
            <a:pPr marL="0" indent="0">
              <a:buNone/>
            </a:pPr>
            <a:r>
              <a:rPr lang="en-GB" dirty="0"/>
              <a:t>&amp;datetime=2022-07-12T00:00Z/2022-07-12T01:00Z</a:t>
            </a:r>
          </a:p>
          <a:p>
            <a:pPr marL="0" indent="0">
              <a:buNone/>
            </a:pPr>
            <a:r>
              <a:rPr lang="en-GB" dirty="0"/>
              <a:t>&amp;parameter-name=temperature</a:t>
            </a:r>
          </a:p>
          <a:p>
            <a:pPr marL="0" indent="0">
              <a:buNone/>
            </a:pPr>
            <a:r>
              <a:rPr lang="en-GB" dirty="0"/>
              <a:t>&amp;</a:t>
            </a:r>
            <a:r>
              <a:rPr lang="en-GB" dirty="0" err="1"/>
              <a:t>crs</a:t>
            </a:r>
            <a:r>
              <a:rPr lang="en-GB" dirty="0"/>
              <a:t>=EPSG:4326</a:t>
            </a:r>
          </a:p>
          <a:p>
            <a:pPr marL="0" indent="0">
              <a:buNone/>
            </a:pPr>
            <a:r>
              <a:rPr lang="en-GB" dirty="0"/>
              <a:t>&amp;f=CoverageJSON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0BE4C-8DE0-50F6-FFCA-D448788D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Radius example</a:t>
            </a:r>
          </a:p>
        </p:txBody>
      </p:sp>
    </p:spTree>
    <p:extLst>
      <p:ext uri="{BB962C8B-B14F-4D97-AF65-F5344CB8AC3E}">
        <p14:creationId xmlns:p14="http://schemas.microsoft.com/office/powerpoint/2010/main" val="45347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le 3"/>
          <p:cNvSpPr txBox="1">
            <a:spLocks noGrp="1"/>
          </p:cNvSpPr>
          <p:nvPr>
            <p:ph type="title"/>
          </p:nvPr>
        </p:nvSpPr>
        <p:spPr>
          <a:xfrm>
            <a:off x="173613" y="932868"/>
            <a:ext cx="8248727" cy="3005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3600"/>
              <a:t>Area: </a:t>
            </a:r>
            <a:r>
              <a:rPr lang="en-GB" sz="2200"/>
              <a:t>extract data for a 2D geospatial domain </a:t>
            </a:r>
            <a:br>
              <a:rPr lang="en-GB"/>
            </a:br>
            <a:r>
              <a:rPr lang="en-GB" sz="1300"/>
              <a:t>(Can also be combined with datetime)</a:t>
            </a:r>
            <a:endParaRPr sz="13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D7EEC8-7EF0-44D3-8F02-C5330E5A52EB}"/>
              </a:ext>
            </a:extLst>
          </p:cNvPr>
          <p:cNvGrpSpPr/>
          <p:nvPr/>
        </p:nvGrpSpPr>
        <p:grpSpPr>
          <a:xfrm>
            <a:off x="7528436" y="2142620"/>
            <a:ext cx="1191785" cy="858259"/>
            <a:chOff x="7061565" y="2258055"/>
            <a:chExt cx="1462725" cy="1161759"/>
          </a:xfrm>
        </p:grpSpPr>
        <p:sp>
          <p:nvSpPr>
            <p:cNvPr id="11" name="Flowchart: Manual Operation 94">
              <a:extLst>
                <a:ext uri="{FF2B5EF4-FFF2-40B4-BE49-F238E27FC236}">
                  <a16:creationId xmlns:a16="http://schemas.microsoft.com/office/drawing/2014/main" id="{ECE1612E-E44A-4BC2-96B5-B99C1F75E7A7}"/>
                </a:ext>
              </a:extLst>
            </p:cNvPr>
            <p:cNvSpPr/>
            <p:nvPr/>
          </p:nvSpPr>
          <p:spPr>
            <a:xfrm>
              <a:off x="7496928" y="2895550"/>
              <a:ext cx="615906" cy="12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2400">
                <a:solidFill>
                  <a:srgbClr val="B9DC0C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70D5F-34E4-4597-AB3C-E7419A11D4C6}"/>
                </a:ext>
              </a:extLst>
            </p:cNvPr>
            <p:cNvSpPr/>
            <p:nvPr/>
          </p:nvSpPr>
          <p:spPr>
            <a:xfrm>
              <a:off x="7061565" y="2264239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13" name="Flowchart: Manual Operation 94">
              <a:extLst>
                <a:ext uri="{FF2B5EF4-FFF2-40B4-BE49-F238E27FC236}">
                  <a16:creationId xmlns:a16="http://schemas.microsoft.com/office/drawing/2014/main" id="{0A5014BC-1629-47B0-A7C8-B0F6941D2983}"/>
                </a:ext>
              </a:extLst>
            </p:cNvPr>
            <p:cNvSpPr/>
            <p:nvPr/>
          </p:nvSpPr>
          <p:spPr>
            <a:xfrm>
              <a:off x="7061565" y="3106306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14" name="Flowchart: Manual Operation 92">
              <a:extLst>
                <a:ext uri="{FF2B5EF4-FFF2-40B4-BE49-F238E27FC236}">
                  <a16:creationId xmlns:a16="http://schemas.microsoft.com/office/drawing/2014/main" id="{3B285E57-2C61-462E-B44C-C8192A4DA81C}"/>
                </a:ext>
              </a:extLst>
            </p:cNvPr>
            <p:cNvSpPr/>
            <p:nvPr/>
          </p:nvSpPr>
          <p:spPr>
            <a:xfrm>
              <a:off x="7080244" y="2258055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E10E9A-4F6B-4FF6-9308-B3444D723783}"/>
                </a:ext>
              </a:extLst>
            </p:cNvPr>
            <p:cNvSpPr/>
            <p:nvPr/>
          </p:nvSpPr>
          <p:spPr>
            <a:xfrm>
              <a:off x="7375092" y="2575150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80EC2A-BEC4-476A-95B0-B8E82091D719}"/>
              </a:ext>
            </a:extLst>
          </p:cNvPr>
          <p:cNvGrpSpPr/>
          <p:nvPr/>
        </p:nvGrpSpPr>
        <p:grpSpPr>
          <a:xfrm>
            <a:off x="7564307" y="3398257"/>
            <a:ext cx="1173106" cy="862152"/>
            <a:chOff x="2695719" y="227217"/>
            <a:chExt cx="1462725" cy="115612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3A742D-2497-43BB-90C4-876527AEAA8B}"/>
                </a:ext>
              </a:extLst>
            </p:cNvPr>
            <p:cNvSpPr/>
            <p:nvPr/>
          </p:nvSpPr>
          <p:spPr>
            <a:xfrm>
              <a:off x="2695719" y="227767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17" name="Flowchart: Manual Operation 94">
              <a:extLst>
                <a:ext uri="{FF2B5EF4-FFF2-40B4-BE49-F238E27FC236}">
                  <a16:creationId xmlns:a16="http://schemas.microsoft.com/office/drawing/2014/main" id="{7C3E9E26-BA68-417B-97F5-63CAEDE970F2}"/>
                </a:ext>
              </a:extLst>
            </p:cNvPr>
            <p:cNvSpPr/>
            <p:nvPr/>
          </p:nvSpPr>
          <p:spPr>
            <a:xfrm>
              <a:off x="2695719" y="1069834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18" name="Flowchart: Manual Operation 92">
              <a:extLst>
                <a:ext uri="{FF2B5EF4-FFF2-40B4-BE49-F238E27FC236}">
                  <a16:creationId xmlns:a16="http://schemas.microsoft.com/office/drawing/2014/main" id="{052568FF-BE73-4E3F-88E2-67440CCEA5C0}"/>
                </a:ext>
              </a:extLst>
            </p:cNvPr>
            <p:cNvSpPr/>
            <p:nvPr/>
          </p:nvSpPr>
          <p:spPr>
            <a:xfrm>
              <a:off x="2711642" y="227217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623C8A-CA70-43D9-A2F1-10A7381BE57E}"/>
                </a:ext>
              </a:extLst>
            </p:cNvPr>
            <p:cNvSpPr/>
            <p:nvPr/>
          </p:nvSpPr>
          <p:spPr>
            <a:xfrm>
              <a:off x="3009246" y="538678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0" name="Flowchart: Manual Operation 94">
              <a:extLst>
                <a:ext uri="{FF2B5EF4-FFF2-40B4-BE49-F238E27FC236}">
                  <a16:creationId xmlns:a16="http://schemas.microsoft.com/office/drawing/2014/main" id="{270194F6-46B8-4559-A5F7-B0A4D2D3ADA5}"/>
                </a:ext>
              </a:extLst>
            </p:cNvPr>
            <p:cNvSpPr/>
            <p:nvPr/>
          </p:nvSpPr>
          <p:spPr>
            <a:xfrm>
              <a:off x="3109222" y="1037011"/>
              <a:ext cx="615906" cy="12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2400">
                <a:solidFill>
                  <a:srgbClr val="B9DC0C"/>
                </a:solidFill>
              </a:endParaRPr>
            </a:p>
          </p:txBody>
        </p:sp>
        <p:sp>
          <p:nvSpPr>
            <p:cNvPr id="21" name="Flowchart: Manual Operation 94">
              <a:extLst>
                <a:ext uri="{FF2B5EF4-FFF2-40B4-BE49-F238E27FC236}">
                  <a16:creationId xmlns:a16="http://schemas.microsoft.com/office/drawing/2014/main" id="{4DBBB3D7-E4B2-4B59-B2F0-15666294E28A}"/>
                </a:ext>
              </a:extLst>
            </p:cNvPr>
            <p:cNvSpPr/>
            <p:nvPr/>
          </p:nvSpPr>
          <p:spPr>
            <a:xfrm>
              <a:off x="3095213" y="856424"/>
              <a:ext cx="615906" cy="12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2400">
                <a:solidFill>
                  <a:srgbClr val="B9DC0C"/>
                </a:solidFill>
              </a:endParaRPr>
            </a:p>
          </p:txBody>
        </p:sp>
        <p:sp>
          <p:nvSpPr>
            <p:cNvPr id="22" name="Flowchart: Manual Operation 94">
              <a:extLst>
                <a:ext uri="{FF2B5EF4-FFF2-40B4-BE49-F238E27FC236}">
                  <a16:creationId xmlns:a16="http://schemas.microsoft.com/office/drawing/2014/main" id="{E67BD1DC-2345-4FAB-985E-E9E68CBCFBE0}"/>
                </a:ext>
              </a:extLst>
            </p:cNvPr>
            <p:cNvSpPr/>
            <p:nvPr/>
          </p:nvSpPr>
          <p:spPr>
            <a:xfrm>
              <a:off x="3095213" y="652084"/>
              <a:ext cx="615906" cy="12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2400">
                <a:solidFill>
                  <a:srgbClr val="B9DC0C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4443A2-B390-4E7E-A870-8F27EF2A29FD}"/>
              </a:ext>
            </a:extLst>
          </p:cNvPr>
          <p:cNvGrpSpPr/>
          <p:nvPr/>
        </p:nvGrpSpPr>
        <p:grpSpPr>
          <a:xfrm>
            <a:off x="7527067" y="1033197"/>
            <a:ext cx="1191786" cy="922708"/>
            <a:chOff x="7080244" y="1000884"/>
            <a:chExt cx="1462725" cy="1156125"/>
          </a:xfrm>
        </p:grpSpPr>
        <p:sp>
          <p:nvSpPr>
            <p:cNvPr id="34" name="Flowchart: Manual Operation 94">
              <a:extLst>
                <a:ext uri="{FF2B5EF4-FFF2-40B4-BE49-F238E27FC236}">
                  <a16:creationId xmlns:a16="http://schemas.microsoft.com/office/drawing/2014/main" id="{C3B5E220-6622-4E53-92B4-F26D8B284758}"/>
                </a:ext>
              </a:extLst>
            </p:cNvPr>
            <p:cNvSpPr/>
            <p:nvPr/>
          </p:nvSpPr>
          <p:spPr>
            <a:xfrm>
              <a:off x="7515607" y="1916218"/>
              <a:ext cx="615906" cy="12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2400">
                <a:solidFill>
                  <a:srgbClr val="B9DC0C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B50F45-AA71-4465-8D98-083D12DC190F}"/>
                </a:ext>
              </a:extLst>
            </p:cNvPr>
            <p:cNvSpPr/>
            <p:nvPr/>
          </p:nvSpPr>
          <p:spPr>
            <a:xfrm>
              <a:off x="7080244" y="1001434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36" name="Flowchart: Manual Operation 94">
              <a:extLst>
                <a:ext uri="{FF2B5EF4-FFF2-40B4-BE49-F238E27FC236}">
                  <a16:creationId xmlns:a16="http://schemas.microsoft.com/office/drawing/2014/main" id="{A745EBD2-08F1-4886-B8FC-E30E75A9462C}"/>
                </a:ext>
              </a:extLst>
            </p:cNvPr>
            <p:cNvSpPr/>
            <p:nvPr/>
          </p:nvSpPr>
          <p:spPr>
            <a:xfrm>
              <a:off x="7080244" y="1843501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37" name="Flowchart: Manual Operation 92">
              <a:extLst>
                <a:ext uri="{FF2B5EF4-FFF2-40B4-BE49-F238E27FC236}">
                  <a16:creationId xmlns:a16="http://schemas.microsoft.com/office/drawing/2014/main" id="{B5D08C38-78B6-4483-A3A9-9640AB1B9E11}"/>
                </a:ext>
              </a:extLst>
            </p:cNvPr>
            <p:cNvSpPr/>
            <p:nvPr/>
          </p:nvSpPr>
          <p:spPr>
            <a:xfrm>
              <a:off x="7096167" y="1000884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6A242C7-8459-4957-8431-AD0D40D413F7}"/>
                </a:ext>
              </a:extLst>
            </p:cNvPr>
            <p:cNvSpPr/>
            <p:nvPr/>
          </p:nvSpPr>
          <p:spPr>
            <a:xfrm>
              <a:off x="7393771" y="1312345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  <p:sp>
        <p:nvSpPr>
          <p:cNvPr id="26" name="Title 3">
            <a:extLst>
              <a:ext uri="{FF2B5EF4-FFF2-40B4-BE49-F238E27FC236}">
                <a16:creationId xmlns:a16="http://schemas.microsoft.com/office/drawing/2014/main" id="{148E8F22-930E-45EC-B1F3-FA67240E72BA}"/>
              </a:ext>
            </a:extLst>
          </p:cNvPr>
          <p:cNvSpPr txBox="1">
            <a:spLocks/>
          </p:cNvSpPr>
          <p:nvPr/>
        </p:nvSpPr>
        <p:spPr>
          <a:xfrm>
            <a:off x="97413" y="1361968"/>
            <a:ext cx="8640000" cy="40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+mn-lt"/>
              </a:rPr>
              <a:t>coords</a:t>
            </a:r>
            <a:r>
              <a:rPr lang="fr-FR" sz="1800" dirty="0">
                <a:latin typeface="+mn-lt"/>
              </a:rPr>
              <a:t>=</a:t>
            </a:r>
            <a:r>
              <a:rPr lang="en-GB" sz="1800" dirty="0"/>
              <a:t> POLYGON(x1 y1, x2 y2, x3 y3, x4 y4, x1 y1))</a:t>
            </a:r>
            <a:endParaRPr lang="fr-FR" sz="18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2CF58BD0-CF77-416E-B4CE-8F489ACB69E7}"/>
              </a:ext>
            </a:extLst>
          </p:cNvPr>
          <p:cNvSpPr txBox="1">
            <a:spLocks/>
          </p:cNvSpPr>
          <p:nvPr/>
        </p:nvSpPr>
        <p:spPr>
          <a:xfrm>
            <a:off x="97413" y="2453377"/>
            <a:ext cx="8640000" cy="40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+mn-lt"/>
              </a:rPr>
              <a:t>coords</a:t>
            </a:r>
            <a:r>
              <a:rPr lang="fr-FR" sz="1800" dirty="0">
                <a:latin typeface="+mn-lt"/>
              </a:rPr>
              <a:t>=</a:t>
            </a:r>
            <a:r>
              <a:rPr lang="en-GB" sz="1800" dirty="0"/>
              <a:t> POLYGON(x1 y1, x2 y2, x3 y3, x4 y4, x1 y1))</a:t>
            </a:r>
            <a:r>
              <a:rPr lang="en-GB" sz="1800" dirty="0">
                <a:latin typeface="+mn-lt"/>
              </a:rPr>
              <a:t>&amp;</a:t>
            </a:r>
            <a:r>
              <a:rPr lang="en-GB" sz="1800" b="1" dirty="0">
                <a:latin typeface="+mn-lt"/>
              </a:rPr>
              <a:t>z</a:t>
            </a:r>
            <a:r>
              <a:rPr lang="en-GB" sz="1800" dirty="0">
                <a:latin typeface="+mn-lt"/>
              </a:rPr>
              <a:t>=</a:t>
            </a:r>
            <a:r>
              <a:rPr lang="en-GB" sz="1800" i="1" dirty="0">
                <a:latin typeface="+mn-lt"/>
              </a:rPr>
              <a:t>Z</a:t>
            </a:r>
            <a:r>
              <a:rPr lang="en-GB" sz="1800" dirty="0">
                <a:latin typeface="+mn-lt"/>
              </a:rPr>
              <a:t>1</a:t>
            </a:r>
            <a:endParaRPr lang="fr-FR" sz="18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1FD09B37-AB30-4C13-8250-D7B4D62B3FBD}"/>
              </a:ext>
            </a:extLst>
          </p:cNvPr>
          <p:cNvSpPr txBox="1">
            <a:spLocks/>
          </p:cNvSpPr>
          <p:nvPr/>
        </p:nvSpPr>
        <p:spPr>
          <a:xfrm>
            <a:off x="97413" y="3398257"/>
            <a:ext cx="8640000" cy="40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+mn-lt"/>
              </a:rPr>
              <a:t>coords</a:t>
            </a:r>
            <a:r>
              <a:rPr lang="fr-FR" sz="1800" dirty="0">
                <a:latin typeface="+mn-lt"/>
              </a:rPr>
              <a:t>=</a:t>
            </a:r>
            <a:r>
              <a:rPr lang="en-GB" sz="1800" dirty="0"/>
              <a:t> POLYGON(x1 y1, x2 y2, x3 y3, x4 y4, x1 y1))</a:t>
            </a:r>
            <a:r>
              <a:rPr lang="fr-FR" sz="1800" dirty="0">
                <a:latin typeface="+mn-lt"/>
              </a:rPr>
              <a:t>&amp;</a:t>
            </a:r>
            <a:r>
              <a:rPr lang="fr-FR" sz="1800" b="1" dirty="0">
                <a:latin typeface="+mn-lt"/>
              </a:rPr>
              <a:t>z</a:t>
            </a:r>
            <a:r>
              <a:rPr lang="fr-FR" sz="1800" dirty="0">
                <a:latin typeface="+mn-lt"/>
              </a:rPr>
              <a:t>=</a:t>
            </a:r>
            <a:r>
              <a:rPr lang="fr-FR" sz="1800" i="1" dirty="0">
                <a:latin typeface="+mn-lt"/>
              </a:rPr>
              <a:t>Z1,Z2,Z3,Z4</a:t>
            </a:r>
            <a:endParaRPr lang="fr-FR" sz="18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2E03CA1C-BF07-4FE6-917D-4F926A96B271}"/>
              </a:ext>
            </a:extLst>
          </p:cNvPr>
          <p:cNvSpPr txBox="1">
            <a:spLocks/>
          </p:cNvSpPr>
          <p:nvPr/>
        </p:nvSpPr>
        <p:spPr>
          <a:xfrm>
            <a:off x="97413" y="3980795"/>
            <a:ext cx="8640000" cy="40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+mn-lt"/>
              </a:rPr>
              <a:t>coords</a:t>
            </a:r>
            <a:r>
              <a:rPr lang="fr-FR" sz="1800" dirty="0">
                <a:latin typeface="+mn-lt"/>
              </a:rPr>
              <a:t>=</a:t>
            </a:r>
            <a:r>
              <a:rPr lang="en-GB" sz="1800" dirty="0"/>
              <a:t> POLYGON(x1 y1, x2 y2, x3 y3, x4 y4, x1 y1))</a:t>
            </a:r>
            <a:r>
              <a:rPr lang="fr-FR" sz="1800" dirty="0">
                <a:latin typeface="+mn-lt"/>
              </a:rPr>
              <a:t>&amp;</a:t>
            </a:r>
            <a:r>
              <a:rPr lang="fr-FR" sz="1800" b="1" dirty="0">
                <a:latin typeface="+mn-lt"/>
              </a:rPr>
              <a:t>z</a:t>
            </a:r>
            <a:r>
              <a:rPr lang="fr-FR" sz="1800" dirty="0">
                <a:latin typeface="+mn-lt"/>
              </a:rPr>
              <a:t>=</a:t>
            </a:r>
            <a:r>
              <a:rPr lang="fr-FR" sz="1800" i="1" dirty="0">
                <a:latin typeface="+mn-lt"/>
              </a:rPr>
              <a:t>Z1</a:t>
            </a:r>
            <a:r>
              <a:rPr lang="fr-FR" sz="1800" dirty="0">
                <a:latin typeface="+mn-lt"/>
              </a:rPr>
              <a:t>/</a:t>
            </a:r>
            <a:r>
              <a:rPr lang="fr-FR" sz="1800" i="1" dirty="0">
                <a:latin typeface="+mn-lt"/>
              </a:rPr>
              <a:t>Z4</a:t>
            </a:r>
            <a:endParaRPr lang="fr-FR" sz="1800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BDCD35-CF59-5AD1-6395-063633150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collections/surface/</a:t>
            </a:r>
            <a:r>
              <a:rPr lang="en-GB" dirty="0">
                <a:solidFill>
                  <a:schemeClr val="accent3"/>
                </a:solidFill>
              </a:rPr>
              <a:t>area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coords=POLYGON((-4.267 54.427,-4.359 54.080,-3.753 53.806,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	-3.014 53.992,-4.267 54.427))</a:t>
            </a:r>
          </a:p>
          <a:p>
            <a:pPr marL="0" indent="0">
              <a:buNone/>
            </a:pPr>
            <a:r>
              <a:rPr lang="en-GB" dirty="0"/>
              <a:t>&amp;datetime=2022-07-12T00:00Z/2022-07-12T01:00Z</a:t>
            </a:r>
          </a:p>
          <a:p>
            <a:pPr marL="0" indent="0">
              <a:buNone/>
            </a:pPr>
            <a:r>
              <a:rPr lang="en-GB" dirty="0"/>
              <a:t>&amp;parameter-name=temperature</a:t>
            </a:r>
          </a:p>
          <a:p>
            <a:pPr marL="0" indent="0">
              <a:buNone/>
            </a:pPr>
            <a:r>
              <a:rPr lang="en-GB" dirty="0"/>
              <a:t>&amp;</a:t>
            </a:r>
            <a:r>
              <a:rPr lang="en-GB" dirty="0" err="1"/>
              <a:t>crs</a:t>
            </a:r>
            <a:r>
              <a:rPr lang="en-GB" dirty="0"/>
              <a:t>=EPSG:4326</a:t>
            </a:r>
          </a:p>
          <a:p>
            <a:pPr marL="0" indent="0">
              <a:buNone/>
            </a:pPr>
            <a:r>
              <a:rPr lang="en-GB" dirty="0"/>
              <a:t>&amp;f=CoverageJSON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6A31AC-31AB-32D2-E25E-2E5768D1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example</a:t>
            </a:r>
          </a:p>
        </p:txBody>
      </p:sp>
    </p:spTree>
    <p:extLst>
      <p:ext uri="{BB962C8B-B14F-4D97-AF65-F5344CB8AC3E}">
        <p14:creationId xmlns:p14="http://schemas.microsoft.com/office/powerpoint/2010/main" val="424740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3"/>
          <p:cNvSpPr txBox="1">
            <a:spLocks noGrp="1"/>
          </p:cNvSpPr>
          <p:nvPr>
            <p:ph type="title"/>
          </p:nvPr>
        </p:nvSpPr>
        <p:spPr>
          <a:xfrm>
            <a:off x="186472" y="471623"/>
            <a:ext cx="7810625" cy="576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Trajectory</a:t>
            </a:r>
            <a:r>
              <a:rPr lang="en-GB"/>
              <a:t>: </a:t>
            </a:r>
            <a:r>
              <a:rPr lang="en-GB" sz="2000"/>
              <a:t>extracts data along a defined path</a:t>
            </a:r>
            <a:endParaRPr sz="20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123583-EB99-4A5B-AAEB-8328E5217A80}"/>
              </a:ext>
            </a:extLst>
          </p:cNvPr>
          <p:cNvGrpSpPr/>
          <p:nvPr/>
        </p:nvGrpSpPr>
        <p:grpSpPr>
          <a:xfrm>
            <a:off x="6854637" y="1466214"/>
            <a:ext cx="1462725" cy="1137703"/>
            <a:chOff x="4127979" y="58816"/>
            <a:chExt cx="1462725" cy="113770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D20EBF-97EF-4912-A459-DF2F64EB0F02}"/>
                </a:ext>
              </a:extLst>
            </p:cNvPr>
            <p:cNvSpPr/>
            <p:nvPr/>
          </p:nvSpPr>
          <p:spPr>
            <a:xfrm>
              <a:off x="4127979" y="58816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1" name="Flowchart: Manual Operation 94">
              <a:extLst>
                <a:ext uri="{FF2B5EF4-FFF2-40B4-BE49-F238E27FC236}">
                  <a16:creationId xmlns:a16="http://schemas.microsoft.com/office/drawing/2014/main" id="{AF5BADAA-CB33-4678-87A5-473BEFDCA646}"/>
                </a:ext>
              </a:extLst>
            </p:cNvPr>
            <p:cNvSpPr/>
            <p:nvPr/>
          </p:nvSpPr>
          <p:spPr>
            <a:xfrm>
              <a:off x="4127979" y="895994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4C4B5D3-761C-46B9-B60E-B119BEF7D7A4}"/>
                </a:ext>
              </a:extLst>
            </p:cNvPr>
            <p:cNvSpPr/>
            <p:nvPr/>
          </p:nvSpPr>
          <p:spPr>
            <a:xfrm>
              <a:off x="4312003" y="960392"/>
              <a:ext cx="958436" cy="14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0"/>
                  </a:moveTo>
                  <a:lnTo>
                    <a:pt x="6671" y="21600"/>
                  </a:lnTo>
                  <a:lnTo>
                    <a:pt x="13179" y="0"/>
                  </a:lnTo>
                  <a:lnTo>
                    <a:pt x="21600" y="20000"/>
                  </a:lnTo>
                </a:path>
              </a:pathLst>
            </a:custGeom>
            <a:noFill/>
            <a:ln w="76200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/>
              </a:pPr>
              <a:endParaRPr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FA67C0-96E1-4380-8283-0C7D2473C1A3}"/>
                </a:ext>
              </a:extLst>
            </p:cNvPr>
            <p:cNvSpPr/>
            <p:nvPr/>
          </p:nvSpPr>
          <p:spPr>
            <a:xfrm>
              <a:off x="4430631" y="350610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4" name="Flowchart: Manual Operation 92">
              <a:extLst>
                <a:ext uri="{FF2B5EF4-FFF2-40B4-BE49-F238E27FC236}">
                  <a16:creationId xmlns:a16="http://schemas.microsoft.com/office/drawing/2014/main" id="{634C666B-E0D9-4CDA-A4FC-59649CB17B24}"/>
                </a:ext>
              </a:extLst>
            </p:cNvPr>
            <p:cNvSpPr/>
            <p:nvPr/>
          </p:nvSpPr>
          <p:spPr>
            <a:xfrm>
              <a:off x="4148180" y="58816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FD6519-F87D-4B99-8341-12F2A9D62A39}"/>
              </a:ext>
            </a:extLst>
          </p:cNvPr>
          <p:cNvGrpSpPr/>
          <p:nvPr/>
        </p:nvGrpSpPr>
        <p:grpSpPr>
          <a:xfrm>
            <a:off x="7405495" y="3105256"/>
            <a:ext cx="1435024" cy="1159736"/>
            <a:chOff x="7360672" y="80820"/>
            <a:chExt cx="1435024" cy="1159736"/>
          </a:xfrm>
        </p:grpSpPr>
        <p:sp>
          <p:nvSpPr>
            <p:cNvPr id="41" name="Flowchart: Manual Operation 90">
              <a:extLst>
                <a:ext uri="{FF2B5EF4-FFF2-40B4-BE49-F238E27FC236}">
                  <a16:creationId xmlns:a16="http://schemas.microsoft.com/office/drawing/2014/main" id="{AA9763BF-9E24-43A0-87FB-CA448A122446}"/>
                </a:ext>
              </a:extLst>
            </p:cNvPr>
            <p:cNvSpPr/>
            <p:nvPr/>
          </p:nvSpPr>
          <p:spPr>
            <a:xfrm>
              <a:off x="7374465" y="932626"/>
              <a:ext cx="1420392" cy="30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CF0763-3BA2-4320-88BB-9FFD20555221}"/>
                </a:ext>
              </a:extLst>
            </p:cNvPr>
            <p:cNvSpPr/>
            <p:nvPr/>
          </p:nvSpPr>
          <p:spPr>
            <a:xfrm>
              <a:off x="7360672" y="80820"/>
              <a:ext cx="1435024" cy="848411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3" name="Parallelogram 73">
              <a:extLst>
                <a:ext uri="{FF2B5EF4-FFF2-40B4-BE49-F238E27FC236}">
                  <a16:creationId xmlns:a16="http://schemas.microsoft.com/office/drawing/2014/main" id="{9CB233D5-DD48-4DEE-9C78-F02A4AC08897}"/>
                </a:ext>
              </a:extLst>
            </p:cNvPr>
            <p:cNvSpPr/>
            <p:nvPr/>
          </p:nvSpPr>
          <p:spPr>
            <a:xfrm rot="16200000">
              <a:off x="7219834" y="485650"/>
              <a:ext cx="971724" cy="313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8" y="0"/>
                  </a:lnTo>
                  <a:lnTo>
                    <a:pt x="21600" y="0"/>
                  </a:lnTo>
                  <a:lnTo>
                    <a:pt x="20432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4" name="Parallelogram 74">
              <a:extLst>
                <a:ext uri="{FF2B5EF4-FFF2-40B4-BE49-F238E27FC236}">
                  <a16:creationId xmlns:a16="http://schemas.microsoft.com/office/drawing/2014/main" id="{469D6D9E-2B04-4A35-BF21-997544E7A6E7}"/>
                </a:ext>
              </a:extLst>
            </p:cNvPr>
            <p:cNvSpPr/>
            <p:nvPr/>
          </p:nvSpPr>
          <p:spPr>
            <a:xfrm rot="16200000">
              <a:off x="7882510" y="445331"/>
              <a:ext cx="972700" cy="373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36" y="0"/>
                  </a:lnTo>
                  <a:lnTo>
                    <a:pt x="21600" y="0"/>
                  </a:lnTo>
                  <a:lnTo>
                    <a:pt x="20464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5" name="Parallelogram 75">
              <a:extLst>
                <a:ext uri="{FF2B5EF4-FFF2-40B4-BE49-F238E27FC236}">
                  <a16:creationId xmlns:a16="http://schemas.microsoft.com/office/drawing/2014/main" id="{23A854A2-4ACF-411E-8294-882F8F633E05}"/>
                </a:ext>
              </a:extLst>
            </p:cNvPr>
            <p:cNvSpPr/>
            <p:nvPr/>
          </p:nvSpPr>
          <p:spPr>
            <a:xfrm rot="16200000" flipH="1">
              <a:off x="7541386" y="487412"/>
              <a:ext cx="990262" cy="29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65" y="0"/>
                  </a:lnTo>
                  <a:lnTo>
                    <a:pt x="21600" y="0"/>
                  </a:lnTo>
                  <a:lnTo>
                    <a:pt x="20335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6" name="Flowchart: Manual Operation 81">
              <a:extLst>
                <a:ext uri="{FF2B5EF4-FFF2-40B4-BE49-F238E27FC236}">
                  <a16:creationId xmlns:a16="http://schemas.microsoft.com/office/drawing/2014/main" id="{70A59A61-E2C9-4EE2-A50E-C52253057CEB}"/>
                </a:ext>
              </a:extLst>
            </p:cNvPr>
            <p:cNvSpPr/>
            <p:nvPr/>
          </p:nvSpPr>
          <p:spPr>
            <a:xfrm>
              <a:off x="7366827" y="87876"/>
              <a:ext cx="1425792" cy="30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397B44-C32E-4703-B3E7-AA84BD778482}"/>
                </a:ext>
              </a:extLst>
            </p:cNvPr>
            <p:cNvSpPr/>
            <p:nvPr/>
          </p:nvSpPr>
          <p:spPr>
            <a:xfrm>
              <a:off x="7654938" y="392145"/>
              <a:ext cx="859578" cy="848411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054EA2-5CE7-4939-907D-A428FC4DF64C}"/>
              </a:ext>
            </a:extLst>
          </p:cNvPr>
          <p:cNvGrpSpPr/>
          <p:nvPr/>
        </p:nvGrpSpPr>
        <p:grpSpPr>
          <a:xfrm>
            <a:off x="5736997" y="3093092"/>
            <a:ext cx="1462726" cy="1166502"/>
            <a:chOff x="5692174" y="68656"/>
            <a:chExt cx="1462726" cy="116650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B8BEA4-5C56-4CCE-A153-27DF00283586}"/>
                </a:ext>
              </a:extLst>
            </p:cNvPr>
            <p:cNvSpPr/>
            <p:nvPr/>
          </p:nvSpPr>
          <p:spPr>
            <a:xfrm>
              <a:off x="5692175" y="68656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50" name="Parallelogram 73">
              <a:extLst>
                <a:ext uri="{FF2B5EF4-FFF2-40B4-BE49-F238E27FC236}">
                  <a16:creationId xmlns:a16="http://schemas.microsoft.com/office/drawing/2014/main" id="{C11DF07B-7FDF-4DEC-879E-4D250ECCCBA8}"/>
                </a:ext>
              </a:extLst>
            </p:cNvPr>
            <p:cNvSpPr/>
            <p:nvPr/>
          </p:nvSpPr>
          <p:spPr>
            <a:xfrm rot="10800000">
              <a:off x="6047263" y="845261"/>
              <a:ext cx="863983" cy="22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8" y="0"/>
                  </a:lnTo>
                  <a:lnTo>
                    <a:pt x="21600" y="0"/>
                  </a:lnTo>
                  <a:lnTo>
                    <a:pt x="20432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51" name="Parallelogram 75">
              <a:extLst>
                <a:ext uri="{FF2B5EF4-FFF2-40B4-BE49-F238E27FC236}">
                  <a16:creationId xmlns:a16="http://schemas.microsoft.com/office/drawing/2014/main" id="{688AB316-0ED6-4B24-A4B1-3880D3D2F8E5}"/>
                </a:ext>
              </a:extLst>
            </p:cNvPr>
            <p:cNvSpPr/>
            <p:nvPr/>
          </p:nvSpPr>
          <p:spPr>
            <a:xfrm rot="10800000" flipH="1">
              <a:off x="6039021" y="611183"/>
              <a:ext cx="880466" cy="20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65" y="0"/>
                  </a:lnTo>
                  <a:lnTo>
                    <a:pt x="21600" y="0"/>
                  </a:lnTo>
                  <a:lnTo>
                    <a:pt x="20335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52" name="Parallelogram 74">
              <a:extLst>
                <a:ext uri="{FF2B5EF4-FFF2-40B4-BE49-F238E27FC236}">
                  <a16:creationId xmlns:a16="http://schemas.microsoft.com/office/drawing/2014/main" id="{5E4E09E1-3911-45C1-A72C-E41FB98C5DBC}"/>
                </a:ext>
              </a:extLst>
            </p:cNvPr>
            <p:cNvSpPr/>
            <p:nvPr/>
          </p:nvSpPr>
          <p:spPr>
            <a:xfrm rot="10800000">
              <a:off x="6036433" y="332676"/>
              <a:ext cx="864851" cy="264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36" y="0"/>
                  </a:lnTo>
                  <a:lnTo>
                    <a:pt x="21600" y="0"/>
                  </a:lnTo>
                  <a:lnTo>
                    <a:pt x="20464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53" name="Flowchart: Manual Operation 92">
              <a:extLst>
                <a:ext uri="{FF2B5EF4-FFF2-40B4-BE49-F238E27FC236}">
                  <a16:creationId xmlns:a16="http://schemas.microsoft.com/office/drawing/2014/main" id="{E5AC7DA7-870F-4F4E-B697-CEC0E57AE495}"/>
                </a:ext>
              </a:extLst>
            </p:cNvPr>
            <p:cNvSpPr/>
            <p:nvPr/>
          </p:nvSpPr>
          <p:spPr>
            <a:xfrm>
              <a:off x="5718711" y="928317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A4CB25D-7F34-4560-A73F-253DEA5812CF}"/>
                </a:ext>
              </a:extLst>
            </p:cNvPr>
            <p:cNvSpPr/>
            <p:nvPr/>
          </p:nvSpPr>
          <p:spPr>
            <a:xfrm>
              <a:off x="5995058" y="390494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55" name="Flowchart: Manual Operation 94">
              <a:extLst>
                <a:ext uri="{FF2B5EF4-FFF2-40B4-BE49-F238E27FC236}">
                  <a16:creationId xmlns:a16="http://schemas.microsoft.com/office/drawing/2014/main" id="{A8B6AE07-3E02-4CCB-940E-D82B02F4D5DD}"/>
                </a:ext>
              </a:extLst>
            </p:cNvPr>
            <p:cNvSpPr/>
            <p:nvPr/>
          </p:nvSpPr>
          <p:spPr>
            <a:xfrm>
              <a:off x="5692174" y="75390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  <p:sp>
        <p:nvSpPr>
          <p:cNvPr id="34" name="coords=LINESTRINGM(X1 Y1 T1, … Xn Yn Tn )">
            <a:extLst>
              <a:ext uri="{FF2B5EF4-FFF2-40B4-BE49-F238E27FC236}">
                <a16:creationId xmlns:a16="http://schemas.microsoft.com/office/drawing/2014/main" id="{A7BE4C86-BDD6-489E-93E1-FFAFC7665073}"/>
              </a:ext>
            </a:extLst>
          </p:cNvPr>
          <p:cNvSpPr txBox="1"/>
          <p:nvPr/>
        </p:nvSpPr>
        <p:spPr>
          <a:xfrm>
            <a:off x="330363" y="1922952"/>
            <a:ext cx="418588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685800"/>
            <a:r>
              <a:rPr b="1" dirty="0"/>
              <a:t>coords</a:t>
            </a:r>
            <a:r>
              <a:rPr dirty="0"/>
              <a:t>=LINESTRING(X</a:t>
            </a:r>
            <a:r>
              <a:rPr baseline="-5999" dirty="0"/>
              <a:t>1 </a:t>
            </a:r>
            <a:r>
              <a:rPr dirty="0"/>
              <a:t>Y</a:t>
            </a:r>
            <a:r>
              <a:rPr baseline="-5999" dirty="0"/>
              <a:t>1 </a:t>
            </a:r>
            <a:r>
              <a:rPr dirty="0"/>
              <a:t>, … </a:t>
            </a:r>
            <a:r>
              <a:rPr dirty="0" err="1"/>
              <a:t>X</a:t>
            </a:r>
            <a:r>
              <a:rPr baseline="-5999" dirty="0" err="1"/>
              <a:t>n</a:t>
            </a:r>
            <a:r>
              <a:rPr dirty="0"/>
              <a:t> </a:t>
            </a:r>
            <a:r>
              <a:rPr dirty="0" err="1"/>
              <a:t>Y</a:t>
            </a:r>
            <a:r>
              <a:rPr baseline="-5999" dirty="0" err="1"/>
              <a:t>n</a:t>
            </a:r>
            <a:r>
              <a:rPr dirty="0"/>
              <a:t>  )</a:t>
            </a:r>
            <a:endParaRPr lang="en-GB" dirty="0"/>
          </a:p>
        </p:txBody>
      </p:sp>
      <p:sp>
        <p:nvSpPr>
          <p:cNvPr id="27" name="coords=LINESTRINGM(X1 Y1 T1, … Xn Yn Tn )">
            <a:extLst>
              <a:ext uri="{FF2B5EF4-FFF2-40B4-BE49-F238E27FC236}">
                <a16:creationId xmlns:a16="http://schemas.microsoft.com/office/drawing/2014/main" id="{61EDE9DC-31D7-4382-99A0-CC1EAECDD2CB}"/>
              </a:ext>
            </a:extLst>
          </p:cNvPr>
          <p:cNvSpPr txBox="1"/>
          <p:nvPr/>
        </p:nvSpPr>
        <p:spPr>
          <a:xfrm>
            <a:off x="303481" y="3312453"/>
            <a:ext cx="482307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685800"/>
            <a:r>
              <a:rPr b="1" dirty="0"/>
              <a:t>coords</a:t>
            </a:r>
            <a:r>
              <a:rPr dirty="0"/>
              <a:t>=LINESTRING(X</a:t>
            </a:r>
            <a:r>
              <a:rPr baseline="-5999" dirty="0"/>
              <a:t>1 </a:t>
            </a:r>
            <a:r>
              <a:rPr dirty="0"/>
              <a:t>Y</a:t>
            </a:r>
            <a:r>
              <a:rPr baseline="-5999" dirty="0"/>
              <a:t>1 </a:t>
            </a:r>
            <a:r>
              <a:rPr dirty="0"/>
              <a:t>, … </a:t>
            </a:r>
            <a:r>
              <a:rPr dirty="0" err="1"/>
              <a:t>X</a:t>
            </a:r>
            <a:r>
              <a:rPr baseline="-5999" dirty="0" err="1"/>
              <a:t>n</a:t>
            </a:r>
            <a:r>
              <a:rPr dirty="0"/>
              <a:t> </a:t>
            </a:r>
            <a:r>
              <a:rPr dirty="0" err="1"/>
              <a:t>Y</a:t>
            </a:r>
            <a:r>
              <a:rPr baseline="-5999" dirty="0" err="1"/>
              <a:t>n</a:t>
            </a:r>
            <a:r>
              <a:rPr dirty="0"/>
              <a:t>  )</a:t>
            </a:r>
            <a:endParaRPr lang="en-GB" dirty="0"/>
          </a:p>
          <a:p>
            <a:pPr defTabSz="685800"/>
            <a:r>
              <a:rPr lang="en-GB" dirty="0"/>
              <a:t>(can be combined with the </a:t>
            </a:r>
            <a:r>
              <a:rPr lang="en-GB" dirty="0">
                <a:solidFill>
                  <a:srgbClr val="00B0F0"/>
                </a:solidFill>
              </a:rPr>
              <a:t>z</a:t>
            </a:r>
            <a:r>
              <a:rPr lang="en-GB" dirty="0"/>
              <a:t> and </a:t>
            </a:r>
            <a:r>
              <a:rPr lang="en-GB" dirty="0">
                <a:solidFill>
                  <a:srgbClr val="00B0F0"/>
                </a:solidFill>
              </a:rPr>
              <a:t>datetime)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D315F8-467B-F3BB-C2C8-19ED2356E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collections/surface/</a:t>
            </a:r>
            <a:r>
              <a:rPr lang="en-GB" dirty="0">
                <a:solidFill>
                  <a:schemeClr val="accent3"/>
                </a:solidFill>
              </a:rPr>
              <a:t>trajectory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LINESTRING(-4.074 53.754,-3.225 53.935,-4.065 53.956,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-4.451 54.144,-4.241 54.314)</a:t>
            </a:r>
          </a:p>
          <a:p>
            <a:pPr marL="0" indent="0">
              <a:buNone/>
            </a:pPr>
            <a:r>
              <a:rPr lang="en-GB" dirty="0"/>
              <a:t>&amp;datetime=2022-07-12T00:00Z/2022-07-12T01:00Z</a:t>
            </a:r>
            <a:endParaRPr lang="en-GB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GB" dirty="0"/>
              <a:t>&amp;parameter-name=temperature</a:t>
            </a:r>
          </a:p>
          <a:p>
            <a:pPr marL="0" indent="0">
              <a:buNone/>
            </a:pPr>
            <a:r>
              <a:rPr lang="en-GB" dirty="0"/>
              <a:t>&amp;</a:t>
            </a:r>
            <a:r>
              <a:rPr lang="en-GB" dirty="0" err="1"/>
              <a:t>crs</a:t>
            </a:r>
            <a:r>
              <a:rPr lang="en-GB" dirty="0"/>
              <a:t>=EPSG:4326</a:t>
            </a:r>
          </a:p>
          <a:p>
            <a:pPr marL="0" indent="0">
              <a:buNone/>
            </a:pPr>
            <a:r>
              <a:rPr lang="en-GB" dirty="0"/>
              <a:t>&amp;f=CoverageJSON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3E766-28E4-8151-A5DC-CD2FDFE8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Trajectory example</a:t>
            </a:r>
          </a:p>
        </p:txBody>
      </p:sp>
    </p:spTree>
    <p:extLst>
      <p:ext uri="{BB962C8B-B14F-4D97-AF65-F5344CB8AC3E}">
        <p14:creationId xmlns:p14="http://schemas.microsoft.com/office/powerpoint/2010/main" val="4781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 3"/>
          <p:cNvSpPr txBox="1">
            <a:spLocks noGrp="1"/>
          </p:cNvSpPr>
          <p:nvPr>
            <p:ph type="title"/>
          </p:nvPr>
        </p:nvSpPr>
        <p:spPr>
          <a:xfrm>
            <a:off x="154503" y="464063"/>
            <a:ext cx="8640000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Trajectories</a:t>
            </a:r>
            <a:r>
              <a:rPr lang="en-GB" sz="2000"/>
              <a:t> can have more complex</a:t>
            </a:r>
            <a:r>
              <a:rPr lang="en-US" sz="2000"/>
              <a:t> height and time coordinates</a:t>
            </a:r>
            <a:endParaRPr sz="2000" b="1"/>
          </a:p>
        </p:txBody>
      </p:sp>
      <p:sp>
        <p:nvSpPr>
          <p:cNvPr id="379" name="coords=LINESTRINGM(X1 Y1 T1, … Xn Yn Tn )"/>
          <p:cNvSpPr txBox="1"/>
          <p:nvPr/>
        </p:nvSpPr>
        <p:spPr>
          <a:xfrm>
            <a:off x="252000" y="1669714"/>
            <a:ext cx="48233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685800"/>
            <a:r>
              <a:rPr b="1" err="1"/>
              <a:t>coords</a:t>
            </a:r>
            <a:r>
              <a:t>=LINESTRING</a:t>
            </a:r>
            <a:r>
              <a:rPr>
                <a:solidFill>
                  <a:srgbClr val="FF0000"/>
                </a:solidFill>
              </a:rPr>
              <a:t>M</a:t>
            </a:r>
            <a:r>
              <a:t>(X</a:t>
            </a:r>
            <a:r>
              <a:rPr baseline="-5999"/>
              <a:t>1 </a:t>
            </a:r>
            <a:r>
              <a:t>Y</a:t>
            </a:r>
            <a:r>
              <a:rPr baseline="-5999"/>
              <a:t>1 </a:t>
            </a:r>
            <a:r>
              <a:t>T</a:t>
            </a:r>
            <a:r>
              <a:rPr baseline="-5999"/>
              <a:t>1</a:t>
            </a:r>
            <a:r>
              <a:t>, … </a:t>
            </a:r>
            <a:r>
              <a:rPr err="1"/>
              <a:t>X</a:t>
            </a:r>
            <a:r>
              <a:rPr baseline="-5999" err="1"/>
              <a:t>n</a:t>
            </a:r>
            <a:r>
              <a:t> </a:t>
            </a:r>
            <a:r>
              <a:rPr err="1"/>
              <a:t>Y</a:t>
            </a:r>
            <a:r>
              <a:rPr baseline="-5999" err="1"/>
              <a:t>n</a:t>
            </a:r>
            <a:r>
              <a:t> T</a:t>
            </a:r>
            <a:r>
              <a:rPr baseline="-5999"/>
              <a:t>n</a:t>
            </a:r>
            <a:r>
              <a:t> )</a:t>
            </a:r>
            <a:endParaRPr lang="en-GB"/>
          </a:p>
          <a:p>
            <a:pPr defTabSz="685800"/>
            <a:r>
              <a:rPr lang="en-GB"/>
              <a:t>(can be combined with the </a:t>
            </a:r>
            <a:r>
              <a:rPr lang="en-GB">
                <a:solidFill>
                  <a:srgbClr val="00B0F0"/>
                </a:solidFill>
              </a:rPr>
              <a:t>z</a:t>
            </a:r>
            <a:r>
              <a:rPr lang="en-GB"/>
              <a:t> query parameter)</a:t>
            </a:r>
            <a:endParaRPr/>
          </a:p>
        </p:txBody>
      </p:sp>
      <p:sp>
        <p:nvSpPr>
          <p:cNvPr id="380" name="coords=LINESTRINGZ(X1 Y1 Z1, … Xn Yn Zn )"/>
          <p:cNvSpPr txBox="1"/>
          <p:nvPr/>
        </p:nvSpPr>
        <p:spPr>
          <a:xfrm>
            <a:off x="222237" y="2708892"/>
            <a:ext cx="55681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685800"/>
            <a:r>
              <a:rPr b="1" err="1"/>
              <a:t>coords</a:t>
            </a:r>
            <a:r>
              <a:t>=LINESTRING</a:t>
            </a:r>
            <a:r>
              <a:rPr>
                <a:solidFill>
                  <a:srgbClr val="FF0000"/>
                </a:solidFill>
              </a:rPr>
              <a:t>Z</a:t>
            </a:r>
            <a:r>
              <a:t>(X</a:t>
            </a:r>
            <a:r>
              <a:rPr baseline="-5999"/>
              <a:t>1 </a:t>
            </a:r>
            <a:r>
              <a:t>Y</a:t>
            </a:r>
            <a:r>
              <a:rPr baseline="-5999"/>
              <a:t>1 </a:t>
            </a:r>
            <a:r>
              <a:t>Z</a:t>
            </a:r>
            <a:r>
              <a:rPr baseline="-5999"/>
              <a:t>1</a:t>
            </a:r>
            <a:r>
              <a:t>, … </a:t>
            </a:r>
            <a:r>
              <a:rPr err="1"/>
              <a:t>X</a:t>
            </a:r>
            <a:r>
              <a:rPr baseline="-5999" err="1"/>
              <a:t>n</a:t>
            </a:r>
            <a:r>
              <a:t> </a:t>
            </a:r>
            <a:r>
              <a:rPr err="1"/>
              <a:t>Y</a:t>
            </a:r>
            <a:r>
              <a:rPr baseline="-5999" err="1"/>
              <a:t>n</a:t>
            </a:r>
            <a:r>
              <a:t> Z</a:t>
            </a:r>
            <a:r>
              <a:rPr baseline="-5999"/>
              <a:t>n</a:t>
            </a:r>
            <a:r>
              <a:t> )</a:t>
            </a:r>
            <a:endParaRPr lang="en-GB"/>
          </a:p>
          <a:p>
            <a:pPr defTabSz="685800"/>
            <a:r>
              <a:rPr lang="en-GB"/>
              <a:t>(can be combined with the </a:t>
            </a:r>
            <a:r>
              <a:rPr lang="en-GB">
                <a:solidFill>
                  <a:srgbClr val="00B0F0"/>
                </a:solidFill>
              </a:rPr>
              <a:t>datetime</a:t>
            </a:r>
            <a:r>
              <a:rPr lang="en-GB"/>
              <a:t> query parameter)</a:t>
            </a:r>
            <a:endParaRPr/>
          </a:p>
        </p:txBody>
      </p:sp>
      <p:sp>
        <p:nvSpPr>
          <p:cNvPr id="381" name="coords=LINESTRINGZM(X1 Y1 Z1 T1, … Xn Yn Zn Tn )"/>
          <p:cNvSpPr txBox="1"/>
          <p:nvPr/>
        </p:nvSpPr>
        <p:spPr>
          <a:xfrm>
            <a:off x="222237" y="3934075"/>
            <a:ext cx="550445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685800"/>
            <a:r>
              <a:rPr b="1" err="1"/>
              <a:t>coords</a:t>
            </a:r>
            <a:r>
              <a:t>=LINESTRING</a:t>
            </a:r>
            <a:r>
              <a:rPr>
                <a:solidFill>
                  <a:srgbClr val="FF0000"/>
                </a:solidFill>
              </a:rPr>
              <a:t>ZM</a:t>
            </a:r>
            <a:r>
              <a:t>(X</a:t>
            </a:r>
            <a:r>
              <a:rPr baseline="-5999"/>
              <a:t>1 </a:t>
            </a:r>
            <a:r>
              <a:t>Y</a:t>
            </a:r>
            <a:r>
              <a:rPr baseline="-5999"/>
              <a:t>1 </a:t>
            </a:r>
            <a:r>
              <a:t>Z</a:t>
            </a:r>
            <a:r>
              <a:rPr baseline="-5999"/>
              <a:t>1 </a:t>
            </a:r>
            <a:r>
              <a:t>T</a:t>
            </a:r>
            <a:r>
              <a:rPr baseline="-5999"/>
              <a:t>1</a:t>
            </a:r>
            <a:r>
              <a:t>, … </a:t>
            </a:r>
            <a:r>
              <a:rPr err="1"/>
              <a:t>X</a:t>
            </a:r>
            <a:r>
              <a:rPr baseline="-5999" err="1"/>
              <a:t>n</a:t>
            </a:r>
            <a:r>
              <a:t> </a:t>
            </a:r>
            <a:r>
              <a:rPr err="1"/>
              <a:t>Y</a:t>
            </a:r>
            <a:r>
              <a:rPr baseline="-5999" err="1"/>
              <a:t>n</a:t>
            </a:r>
            <a:r>
              <a:t> Z</a:t>
            </a:r>
            <a:r>
              <a:rPr baseline="-5999"/>
              <a:t>n </a:t>
            </a:r>
            <a:r>
              <a:t>T</a:t>
            </a:r>
            <a:r>
              <a:rPr baseline="-5999"/>
              <a:t>n</a:t>
            </a:r>
            <a:r>
              <a:t> 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16817B-1D45-4D98-B2E9-21A661B4F2C7}"/>
              </a:ext>
            </a:extLst>
          </p:cNvPr>
          <p:cNvGrpSpPr/>
          <p:nvPr/>
        </p:nvGrpSpPr>
        <p:grpSpPr>
          <a:xfrm>
            <a:off x="6810841" y="2514466"/>
            <a:ext cx="1267658" cy="968827"/>
            <a:chOff x="6705266" y="1755068"/>
            <a:chExt cx="1462725" cy="113671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3540B0-BD25-4F7A-971C-05E36906CD83}"/>
                </a:ext>
              </a:extLst>
            </p:cNvPr>
            <p:cNvSpPr/>
            <p:nvPr/>
          </p:nvSpPr>
          <p:spPr>
            <a:xfrm>
              <a:off x="6705266" y="1755068"/>
              <a:ext cx="1462725" cy="826787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2" name="Flowchart: Manual Operation 94">
              <a:extLst>
                <a:ext uri="{FF2B5EF4-FFF2-40B4-BE49-F238E27FC236}">
                  <a16:creationId xmlns:a16="http://schemas.microsoft.com/office/drawing/2014/main" id="{914604EE-4607-4679-95D3-A09213C0DEC1}"/>
                </a:ext>
              </a:extLst>
            </p:cNvPr>
            <p:cNvSpPr/>
            <p:nvPr/>
          </p:nvSpPr>
          <p:spPr>
            <a:xfrm>
              <a:off x="6705266" y="2591254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30445A-C6F7-488D-B955-056F094110D1}"/>
                </a:ext>
              </a:extLst>
            </p:cNvPr>
            <p:cNvSpPr/>
            <p:nvPr/>
          </p:nvSpPr>
          <p:spPr>
            <a:xfrm>
              <a:off x="6997490" y="2064992"/>
              <a:ext cx="853600" cy="826787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A44FC81-2C95-4526-A6B5-80FF90A099EC}"/>
                </a:ext>
              </a:extLst>
            </p:cNvPr>
            <p:cNvSpPr/>
            <p:nvPr/>
          </p:nvSpPr>
          <p:spPr>
            <a:xfrm rot="5634150" flipV="1">
              <a:off x="7001001" y="2262676"/>
              <a:ext cx="993713" cy="11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0"/>
                  </a:moveTo>
                  <a:lnTo>
                    <a:pt x="6671" y="21600"/>
                  </a:lnTo>
                  <a:lnTo>
                    <a:pt x="13179" y="0"/>
                  </a:lnTo>
                  <a:lnTo>
                    <a:pt x="21600" y="20000"/>
                  </a:lnTo>
                </a:path>
              </a:pathLst>
            </a:custGeom>
            <a:noFill/>
            <a:ln w="76200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/>
              </a:pPr>
              <a:endParaRPr/>
            </a:p>
          </p:txBody>
        </p:sp>
        <p:sp>
          <p:nvSpPr>
            <p:cNvPr id="25" name="Flowchart: Manual Operation 92">
              <a:extLst>
                <a:ext uri="{FF2B5EF4-FFF2-40B4-BE49-F238E27FC236}">
                  <a16:creationId xmlns:a16="http://schemas.microsoft.com/office/drawing/2014/main" id="{C2C0622C-FF15-420E-919D-88B73ED56E41}"/>
                </a:ext>
              </a:extLst>
            </p:cNvPr>
            <p:cNvSpPr/>
            <p:nvPr/>
          </p:nvSpPr>
          <p:spPr>
            <a:xfrm>
              <a:off x="6705266" y="1764467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C254A5-8C16-44DC-82CF-908EA6EC6F46}"/>
              </a:ext>
            </a:extLst>
          </p:cNvPr>
          <p:cNvGrpSpPr/>
          <p:nvPr/>
        </p:nvGrpSpPr>
        <p:grpSpPr>
          <a:xfrm>
            <a:off x="6840879" y="3651289"/>
            <a:ext cx="1297474" cy="984034"/>
            <a:chOff x="6735082" y="3341486"/>
            <a:chExt cx="1462725" cy="116468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4C26EC-1DCF-4AC6-88BD-223CA6F9F666}"/>
                </a:ext>
              </a:extLst>
            </p:cNvPr>
            <p:cNvSpPr/>
            <p:nvPr/>
          </p:nvSpPr>
          <p:spPr>
            <a:xfrm>
              <a:off x="6735082" y="3341486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7" name="Flowchart: Manual Operation 94">
              <a:extLst>
                <a:ext uri="{FF2B5EF4-FFF2-40B4-BE49-F238E27FC236}">
                  <a16:creationId xmlns:a16="http://schemas.microsoft.com/office/drawing/2014/main" id="{CC88B7C4-D2A5-4559-AAE9-05E3544D8C09}"/>
                </a:ext>
              </a:extLst>
            </p:cNvPr>
            <p:cNvSpPr/>
            <p:nvPr/>
          </p:nvSpPr>
          <p:spPr>
            <a:xfrm>
              <a:off x="6735082" y="4185720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0788491-580A-4743-8077-07BEC1ADDC7F}"/>
                </a:ext>
              </a:extLst>
            </p:cNvPr>
            <p:cNvSpPr/>
            <p:nvPr/>
          </p:nvSpPr>
          <p:spPr>
            <a:xfrm>
              <a:off x="6951423" y="3641600"/>
              <a:ext cx="966256" cy="69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422"/>
                  </a:moveTo>
                  <a:lnTo>
                    <a:pt x="6730" y="5657"/>
                  </a:lnTo>
                  <a:lnTo>
                    <a:pt x="13295" y="0"/>
                  </a:lnTo>
                  <a:lnTo>
                    <a:pt x="21600" y="21600"/>
                  </a:lnTo>
                </a:path>
              </a:pathLst>
            </a:custGeom>
            <a:noFill/>
            <a:ln w="76200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/>
              </a:pPr>
              <a:endParaRPr/>
            </a:p>
          </p:txBody>
        </p:sp>
        <p:sp>
          <p:nvSpPr>
            <p:cNvPr id="29" name="Flowchart: Manual Operation 92">
              <a:extLst>
                <a:ext uri="{FF2B5EF4-FFF2-40B4-BE49-F238E27FC236}">
                  <a16:creationId xmlns:a16="http://schemas.microsoft.com/office/drawing/2014/main" id="{9B8FCDD0-6CC7-41D4-8B05-3FD753976A9C}"/>
                </a:ext>
              </a:extLst>
            </p:cNvPr>
            <p:cNvSpPr/>
            <p:nvPr/>
          </p:nvSpPr>
          <p:spPr>
            <a:xfrm>
              <a:off x="6755283" y="3348542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222FB0-AA88-4070-914B-11C731B6B126}"/>
                </a:ext>
              </a:extLst>
            </p:cNvPr>
            <p:cNvSpPr/>
            <p:nvPr/>
          </p:nvSpPr>
          <p:spPr>
            <a:xfrm>
              <a:off x="7037734" y="3661503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8CE262-CD52-4F0A-8306-C2FBE58981C2}"/>
              </a:ext>
            </a:extLst>
          </p:cNvPr>
          <p:cNvGrpSpPr/>
          <p:nvPr/>
        </p:nvGrpSpPr>
        <p:grpSpPr>
          <a:xfrm>
            <a:off x="6766206" y="1464911"/>
            <a:ext cx="1356928" cy="883494"/>
            <a:chOff x="4127979" y="58816"/>
            <a:chExt cx="1462725" cy="11377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AA4E20-4450-4AA2-9EF4-C918133FF2CB}"/>
                </a:ext>
              </a:extLst>
            </p:cNvPr>
            <p:cNvSpPr/>
            <p:nvPr/>
          </p:nvSpPr>
          <p:spPr>
            <a:xfrm>
              <a:off x="4127979" y="58816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19" name="Flowchart: Manual Operation 94">
              <a:extLst>
                <a:ext uri="{FF2B5EF4-FFF2-40B4-BE49-F238E27FC236}">
                  <a16:creationId xmlns:a16="http://schemas.microsoft.com/office/drawing/2014/main" id="{D874A63D-C252-47AE-8192-F411B3D7919A}"/>
                </a:ext>
              </a:extLst>
            </p:cNvPr>
            <p:cNvSpPr/>
            <p:nvPr/>
          </p:nvSpPr>
          <p:spPr>
            <a:xfrm>
              <a:off x="4127979" y="895994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F3AD752-A881-4175-9C79-2C6EFE47AB95}"/>
                </a:ext>
              </a:extLst>
            </p:cNvPr>
            <p:cNvSpPr/>
            <p:nvPr/>
          </p:nvSpPr>
          <p:spPr>
            <a:xfrm>
              <a:off x="4312003" y="960392"/>
              <a:ext cx="958436" cy="14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0"/>
                  </a:moveTo>
                  <a:lnTo>
                    <a:pt x="6671" y="21600"/>
                  </a:lnTo>
                  <a:lnTo>
                    <a:pt x="13179" y="0"/>
                  </a:lnTo>
                  <a:lnTo>
                    <a:pt x="21600" y="20000"/>
                  </a:lnTo>
                </a:path>
              </a:pathLst>
            </a:custGeom>
            <a:noFill/>
            <a:ln w="76200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/>
              </a:pPr>
              <a:endParaRPr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D35C7F-7548-4673-874A-56F70846DBEE}"/>
                </a:ext>
              </a:extLst>
            </p:cNvPr>
            <p:cNvSpPr/>
            <p:nvPr/>
          </p:nvSpPr>
          <p:spPr>
            <a:xfrm>
              <a:off x="4430631" y="350610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32" name="Flowchart: Manual Operation 92">
              <a:extLst>
                <a:ext uri="{FF2B5EF4-FFF2-40B4-BE49-F238E27FC236}">
                  <a16:creationId xmlns:a16="http://schemas.microsoft.com/office/drawing/2014/main" id="{0CE0F451-2F69-4F2B-9DAD-C9FBF7482A02}"/>
                </a:ext>
              </a:extLst>
            </p:cNvPr>
            <p:cNvSpPr/>
            <p:nvPr/>
          </p:nvSpPr>
          <p:spPr>
            <a:xfrm>
              <a:off x="4148180" y="58816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animBg="1"/>
      <p:bldP spid="379" grpId="1" animBg="1"/>
      <p:bldP spid="379" grpId="2" animBg="1"/>
      <p:bldP spid="380" grpId="0" animBg="1"/>
      <p:bldP spid="3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D315F8-467B-F3BB-C2C8-19ED2356E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collections/surface/</a:t>
            </a:r>
            <a:r>
              <a:rPr lang="en-GB" dirty="0">
                <a:solidFill>
                  <a:schemeClr val="accent3"/>
                </a:solidFill>
              </a:rPr>
              <a:t>trajectory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LINESTRING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GB" dirty="0">
                <a:solidFill>
                  <a:schemeClr val="accent3"/>
                </a:solidFill>
              </a:rPr>
              <a:t>(-4.074 53.754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1657584000</a:t>
            </a:r>
            <a:r>
              <a:rPr lang="en-GB" dirty="0">
                <a:solidFill>
                  <a:schemeClr val="accent3"/>
                </a:solidFill>
              </a:rPr>
              <a:t>,-3.225 53.935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1657587600</a:t>
            </a:r>
            <a:r>
              <a:rPr lang="en-GB" dirty="0">
                <a:solidFill>
                  <a:schemeClr val="accent3"/>
                </a:solidFill>
              </a:rPr>
              <a:t>,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-4.065 53.956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1657591200</a:t>
            </a:r>
            <a:r>
              <a:rPr lang="en-GB" dirty="0">
                <a:solidFill>
                  <a:schemeClr val="accent3"/>
                </a:solidFill>
              </a:rPr>
              <a:t>,-4.451 54.144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1657594800</a:t>
            </a:r>
            <a:r>
              <a:rPr lang="en-GB" dirty="0">
                <a:solidFill>
                  <a:schemeClr val="accent3"/>
                </a:solidFill>
              </a:rPr>
              <a:t>,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-4.241 54.314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1657598400</a:t>
            </a:r>
            <a:r>
              <a:rPr lang="en-GB" dirty="0">
                <a:solidFill>
                  <a:schemeClr val="accent3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/>
              <a:t>&amp;parameter-name=temperature</a:t>
            </a:r>
          </a:p>
          <a:p>
            <a:pPr marL="0" indent="0">
              <a:buNone/>
            </a:pPr>
            <a:r>
              <a:rPr lang="en-GB" dirty="0"/>
              <a:t>&amp;</a:t>
            </a:r>
            <a:r>
              <a:rPr lang="en-GB" dirty="0" err="1"/>
              <a:t>crs</a:t>
            </a:r>
            <a:r>
              <a:rPr lang="en-GB" dirty="0"/>
              <a:t>=EPSG:4326</a:t>
            </a:r>
          </a:p>
          <a:p>
            <a:pPr marL="0" indent="0">
              <a:buNone/>
            </a:pPr>
            <a:r>
              <a:rPr lang="en-GB" dirty="0"/>
              <a:t>&amp;f=CoverageJSON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3E766-28E4-8151-A5DC-CD2FDFE8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Trajectory varying time example</a:t>
            </a:r>
          </a:p>
        </p:txBody>
      </p:sp>
    </p:spTree>
    <p:extLst>
      <p:ext uri="{BB962C8B-B14F-4D97-AF65-F5344CB8AC3E}">
        <p14:creationId xmlns:p14="http://schemas.microsoft.com/office/powerpoint/2010/main" val="56831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B7617FC-81B4-40B6-BDC6-75376EA49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39" y="781987"/>
            <a:ext cx="6260122" cy="3545573"/>
          </a:xfrm>
          <a:prstGeom prst="rect">
            <a:avLst/>
          </a:prstGeom>
        </p:spPr>
      </p:pic>
      <p:sp>
        <p:nvSpPr>
          <p:cNvPr id="294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200119" y="1301511"/>
            <a:ext cx="8640000" cy="3060002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 marL="164465" indent="-164465" defTabSz="658368">
              <a:spcBef>
                <a:spcPts val="600"/>
              </a:spcBef>
              <a:defRPr sz="1919"/>
            </a:pPr>
            <a:r>
              <a:rPr sz="1900"/>
              <a:t>Existing </a:t>
            </a:r>
            <a:r>
              <a:rPr lang="en-US" sz="1900"/>
              <a:t>standards designed </a:t>
            </a:r>
            <a:r>
              <a:rPr sz="1900"/>
              <a:t>for </a:t>
            </a:r>
            <a:r>
              <a:rPr lang="en-GB" sz="1900"/>
              <a:t>remote access to datasets</a:t>
            </a:r>
            <a:endParaRPr lang="en-US" sz="1900"/>
          </a:p>
          <a:p>
            <a:pPr marL="164465" indent="-164465" defTabSz="658368">
              <a:spcBef>
                <a:spcPts val="600"/>
              </a:spcBef>
              <a:defRPr sz="1919"/>
            </a:pPr>
            <a:endParaRPr/>
          </a:p>
          <a:p>
            <a:pPr marL="164465" indent="-164465" defTabSz="658368">
              <a:spcBef>
                <a:spcPts val="600"/>
              </a:spcBef>
              <a:defRPr sz="1919"/>
            </a:pPr>
            <a:r>
              <a:rPr lang="en-US" sz="1900"/>
              <a:t>Datasets often have domain and/or</a:t>
            </a:r>
            <a:r>
              <a:rPr sz="1900"/>
              <a:t> specific data structures</a:t>
            </a:r>
          </a:p>
          <a:p>
            <a:pPr marL="164465" indent="-164465" defTabSz="658368">
              <a:spcBef>
                <a:spcPts val="600"/>
              </a:spcBef>
              <a:defRPr sz="1919"/>
            </a:pPr>
            <a:endParaRPr/>
          </a:p>
          <a:p>
            <a:pPr marL="164465" indent="-164465" defTabSz="658368">
              <a:spcBef>
                <a:spcPts val="600"/>
              </a:spcBef>
              <a:defRPr sz="1919"/>
            </a:pPr>
            <a:r>
              <a:rPr lang="en-US" sz="1900"/>
              <a:t>Information increasingly used by experts from other domains</a:t>
            </a:r>
            <a:endParaRPr sz="1900"/>
          </a:p>
          <a:p>
            <a:pPr marL="164465" indent="-164465" defTabSz="658368">
              <a:spcBef>
                <a:spcPts val="600"/>
              </a:spcBef>
              <a:defRPr sz="1919"/>
            </a:pPr>
            <a:endParaRPr lang="en-US" sz="1900"/>
          </a:p>
          <a:p>
            <a:pPr marL="164465" indent="-164465" defTabSz="658368">
              <a:spcBef>
                <a:spcPts val="600"/>
              </a:spcBef>
              <a:defRPr sz="1919"/>
            </a:pPr>
            <a:r>
              <a:rPr lang="en-GB"/>
              <a:t>Increasing requirement to `harden` API’s</a:t>
            </a:r>
          </a:p>
          <a:p>
            <a:pPr marL="164465" indent="-164465" defTabSz="658368">
              <a:spcBef>
                <a:spcPts val="600"/>
              </a:spcBef>
              <a:defRPr sz="1919"/>
            </a:pPr>
            <a:endParaRPr lang="en-GB"/>
          </a:p>
          <a:p>
            <a:pPr marL="164465" indent="-164465" defTabSz="658368">
              <a:spcBef>
                <a:spcPts val="600"/>
              </a:spcBef>
              <a:defRPr sz="1919"/>
            </a:pPr>
            <a:r>
              <a:rPr lang="en-GB"/>
              <a:t>Data sources updating more frequently and increasing in size</a:t>
            </a:r>
            <a:endParaRPr/>
          </a:p>
        </p:txBody>
      </p:sp>
      <p:sp>
        <p:nvSpPr>
          <p:cNvPr id="295" name="Title 3"/>
          <p:cNvSpPr txBox="1">
            <a:spLocks noGrp="1"/>
          </p:cNvSpPr>
          <p:nvPr>
            <p:ph type="title"/>
          </p:nvPr>
        </p:nvSpPr>
        <p:spPr>
          <a:xfrm>
            <a:off x="252000" y="526248"/>
            <a:ext cx="8640000" cy="576002"/>
          </a:xfrm>
          <a:prstGeom prst="rect">
            <a:avLst/>
          </a:prstGeom>
        </p:spPr>
        <p:txBody>
          <a:bodyPr lIns="45719" tIns="45720" rIns="45719" bIns="45720" anchor="b">
            <a:normAutofit/>
          </a:bodyPr>
          <a:lstStyle/>
          <a:p>
            <a:r>
              <a:t>Why a new API</a:t>
            </a:r>
            <a:r>
              <a:rPr lang="en-US"/>
              <a:t>?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B1447-4E4B-4EAC-B327-0BC59FF72C98}"/>
              </a:ext>
            </a:extLst>
          </p:cNvPr>
          <p:cNvSpPr txBox="1"/>
          <p:nvPr/>
        </p:nvSpPr>
        <p:spPr>
          <a:xfrm>
            <a:off x="25400" y="4847873"/>
            <a:ext cx="271497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4572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/>
              <a:t>https://xkcd.com/927</a:t>
            </a:r>
          </a:p>
        </p:txBody>
      </p:sp>
    </p:spTree>
    <p:extLst>
      <p:ext uri="{BB962C8B-B14F-4D97-AF65-F5344CB8AC3E}">
        <p14:creationId xmlns:p14="http://schemas.microsoft.com/office/powerpoint/2010/main" val="4185603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uiExpand="1" build="p"/>
      <p:bldP spid="2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itle 3"/>
          <p:cNvSpPr txBox="1">
            <a:spLocks noGrp="1"/>
          </p:cNvSpPr>
          <p:nvPr>
            <p:ph type="title"/>
          </p:nvPr>
        </p:nvSpPr>
        <p:spPr>
          <a:xfrm>
            <a:off x="131558" y="738116"/>
            <a:ext cx="8640000" cy="3247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t>Corridor</a:t>
            </a:r>
          </a:p>
        </p:txBody>
      </p:sp>
      <p:pic>
        <p:nvPicPr>
          <p:cNvPr id="384" name="Content Placeholder 6" descr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2" y="3186480"/>
            <a:ext cx="3048382" cy="1056540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Rectangle 6"/>
          <p:cNvSpPr/>
          <p:nvPr/>
        </p:nvSpPr>
        <p:spPr>
          <a:xfrm>
            <a:off x="2639612" y="3117478"/>
            <a:ext cx="3195353" cy="1194544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B9DC0C"/>
                </a:solidFill>
              </a:defRPr>
            </a:pPr>
            <a:endParaRPr/>
          </a:p>
        </p:txBody>
      </p:sp>
      <p:sp>
        <p:nvSpPr>
          <p:cNvPr id="386" name="Rectangle 7"/>
          <p:cNvSpPr txBox="1"/>
          <p:nvPr/>
        </p:nvSpPr>
        <p:spPr>
          <a:xfrm>
            <a:off x="233249" y="1254325"/>
            <a:ext cx="8436618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40631" indent="-240631">
              <a:buSzPct val="100000"/>
              <a:buChar char="•"/>
              <a:defRPr sz="2400"/>
            </a:lvl1pPr>
          </a:lstStyle>
          <a:p>
            <a:r>
              <a:rPr lang="en-GB" sz="1600" dirty="0"/>
              <a:t>The same capabilities as the trajectory query but with extra values to define a corridor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corridor-width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width-units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corridor-height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height-units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D315F8-467B-F3BB-C2C8-19ED2356E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collections/height-levels/</a:t>
            </a:r>
            <a:r>
              <a:rPr lang="en-GB" dirty="0">
                <a:solidFill>
                  <a:schemeClr val="accent3"/>
                </a:solidFill>
              </a:rPr>
              <a:t>corridor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LINESTRING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Z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GB" dirty="0">
                <a:solidFill>
                  <a:schemeClr val="accent3"/>
                </a:solidFill>
              </a:rPr>
              <a:t>(-4.065 53.754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5.0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1657584000</a:t>
            </a:r>
            <a:r>
              <a:rPr lang="en-GB" dirty="0">
                <a:solidFill>
                  <a:schemeClr val="accent3"/>
                </a:solidFill>
              </a:rPr>
              <a:t>,-3.186 53.943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10.0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1657587600</a:t>
            </a:r>
            <a:r>
              <a:rPr lang="en-GB" dirty="0">
                <a:solidFill>
                  <a:schemeClr val="accent3"/>
                </a:solidFill>
              </a:rPr>
              <a:t>,-4.082 53.941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30.0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1657591200</a:t>
            </a:r>
            <a:r>
              <a:rPr lang="en-GB" dirty="0">
                <a:solidFill>
                  <a:schemeClr val="accent3"/>
                </a:solidFill>
              </a:rPr>
              <a:t>,-4.443 54.137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20.0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1657594800</a:t>
            </a:r>
            <a:r>
              <a:rPr lang="en-GB" dirty="0">
                <a:solidFill>
                  <a:schemeClr val="accent3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3"/>
                </a:solidFill>
              </a:rPr>
              <a:t>&amp;corridor-width=2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3"/>
                </a:solidFill>
              </a:rPr>
              <a:t>&amp;width-units=m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3"/>
                </a:solidFill>
              </a:rPr>
              <a:t>&amp;corridor-height=1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3"/>
                </a:solidFill>
              </a:rPr>
              <a:t>&amp;height-units=m</a:t>
            </a:r>
            <a:endParaRPr lang="en-GB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GB" dirty="0"/>
              <a:t>&amp;parameter-name=temperature</a:t>
            </a:r>
          </a:p>
          <a:p>
            <a:pPr marL="0" indent="0">
              <a:buNone/>
            </a:pPr>
            <a:r>
              <a:rPr lang="en-GB" dirty="0"/>
              <a:t>&amp;</a:t>
            </a:r>
            <a:r>
              <a:rPr lang="en-GB" dirty="0" err="1"/>
              <a:t>crs</a:t>
            </a:r>
            <a:r>
              <a:rPr lang="en-GB" dirty="0"/>
              <a:t>=EPSG:4326</a:t>
            </a:r>
          </a:p>
          <a:p>
            <a:pPr marL="0" indent="0">
              <a:buNone/>
            </a:pPr>
            <a:r>
              <a:rPr lang="en-GB" dirty="0"/>
              <a:t>&amp;f=CoverageJSON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3E766-28E4-8151-A5DC-CD2FDFE8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Corridor example</a:t>
            </a:r>
          </a:p>
        </p:txBody>
      </p:sp>
    </p:spTree>
    <p:extLst>
      <p:ext uri="{BB962C8B-B14F-4D97-AF65-F5344CB8AC3E}">
        <p14:creationId xmlns:p14="http://schemas.microsoft.com/office/powerpoint/2010/main" val="1118693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 3"/>
          <p:cNvSpPr txBox="1">
            <a:spLocks noGrp="1"/>
          </p:cNvSpPr>
          <p:nvPr>
            <p:ph type="title"/>
          </p:nvPr>
        </p:nvSpPr>
        <p:spPr>
          <a:xfrm>
            <a:off x="184269" y="682367"/>
            <a:ext cx="7259201" cy="576002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GB" sz="2000" b="1"/>
            </a:br>
            <a:r>
              <a:t>Cube</a:t>
            </a:r>
            <a:r>
              <a:rPr lang="en-GB"/>
              <a:t>: </a:t>
            </a:r>
            <a:r>
              <a:rPr lang="en-GB" sz="2000"/>
              <a:t>extracts data for a 3D domain geospatial domain</a:t>
            </a:r>
            <a:br>
              <a:rPr lang="en-GB" sz="2000"/>
            </a:br>
            <a:r>
              <a:rPr lang="en-GB" sz="1200"/>
              <a:t>(Can also be combined with datetime)</a:t>
            </a:r>
            <a:endParaRPr sz="1200"/>
          </a:p>
        </p:txBody>
      </p:sp>
      <p:sp>
        <p:nvSpPr>
          <p:cNvPr id="332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2056" y="2483791"/>
            <a:ext cx="5352306" cy="3378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>
                <a:latin typeface="+mn-lt"/>
              </a:rPr>
              <a:t>bbox</a:t>
            </a:r>
            <a:r>
              <a:rPr lang="fr-FR" sz="2000">
                <a:latin typeface="+mn-lt"/>
              </a:rPr>
              <a:t>=</a:t>
            </a:r>
            <a:r>
              <a:rPr lang="fr-FR" sz="2000" err="1">
                <a:latin typeface="+mn-lt"/>
              </a:rPr>
              <a:t>minX,minY,maxX,maxY&amp;</a:t>
            </a:r>
            <a:r>
              <a:rPr lang="fr-FR" sz="2000" b="1" err="1">
                <a:latin typeface="+mn-lt"/>
              </a:rPr>
              <a:t>z</a:t>
            </a:r>
            <a:r>
              <a:rPr lang="fr-FR" sz="2000">
                <a:latin typeface="+mn-lt"/>
              </a:rPr>
              <a:t>=Z</a:t>
            </a:r>
            <a:r>
              <a:rPr lang="fr-FR" sz="900">
                <a:latin typeface="+mn-lt"/>
              </a:rPr>
              <a:t>1</a:t>
            </a:r>
            <a:r>
              <a:rPr lang="fr-FR" sz="2000">
                <a:latin typeface="+mn-lt"/>
              </a:rPr>
              <a:t>/Z</a:t>
            </a:r>
            <a:r>
              <a:rPr lang="fr-FR" sz="900">
                <a:latin typeface="+mn-lt"/>
              </a:rPr>
              <a:t>2</a:t>
            </a:r>
            <a:endParaRPr lang="fr-FR" sz="900">
              <a:solidFill>
                <a:schemeClr val="accent4"/>
              </a:solidFill>
              <a:latin typeface="+mn-lt"/>
            </a:endParaRPr>
          </a:p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A619A5-2927-4542-8A9F-720BE5B0AB87}"/>
              </a:ext>
            </a:extLst>
          </p:cNvPr>
          <p:cNvGrpSpPr/>
          <p:nvPr/>
        </p:nvGrpSpPr>
        <p:grpSpPr>
          <a:xfrm>
            <a:off x="7016942" y="2163569"/>
            <a:ext cx="1462725" cy="1156125"/>
            <a:chOff x="7191871" y="119616"/>
            <a:chExt cx="1462725" cy="11561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806EB4-0615-418B-8DDF-649370FEE81C}"/>
                </a:ext>
              </a:extLst>
            </p:cNvPr>
            <p:cNvSpPr/>
            <p:nvPr/>
          </p:nvSpPr>
          <p:spPr>
            <a:xfrm>
              <a:off x="7191871" y="120166"/>
              <a:ext cx="1462725" cy="842545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15" name="Flowchart: Manual Operation 94">
              <a:extLst>
                <a:ext uri="{FF2B5EF4-FFF2-40B4-BE49-F238E27FC236}">
                  <a16:creationId xmlns:a16="http://schemas.microsoft.com/office/drawing/2014/main" id="{41C19665-75B7-4D31-A7F1-477FB2435AF8}"/>
                </a:ext>
              </a:extLst>
            </p:cNvPr>
            <p:cNvSpPr/>
            <p:nvPr/>
          </p:nvSpPr>
          <p:spPr>
            <a:xfrm>
              <a:off x="7191871" y="962233"/>
              <a:ext cx="1462725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16" name="Rectangle 87">
              <a:extLst>
                <a:ext uri="{FF2B5EF4-FFF2-40B4-BE49-F238E27FC236}">
                  <a16:creationId xmlns:a16="http://schemas.microsoft.com/office/drawing/2014/main" id="{B30F5503-FFD7-48F6-A5F9-3891969CD868}"/>
                </a:ext>
              </a:extLst>
            </p:cNvPr>
            <p:cNvSpPr/>
            <p:nvPr/>
          </p:nvSpPr>
          <p:spPr>
            <a:xfrm>
              <a:off x="7618399" y="216636"/>
              <a:ext cx="619328" cy="826901"/>
            </a:xfrm>
            <a:prstGeom prst="rect">
              <a:avLst/>
            </a:pr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/>
              <a:endParaRPr sz="2400">
                <a:solidFill>
                  <a:srgbClr val="B9DC0C"/>
                </a:solidFill>
                <a:latin typeface="Arial"/>
                <a:cs typeface="Arial"/>
              </a:endParaRPr>
            </a:p>
          </p:txBody>
        </p:sp>
        <p:sp>
          <p:nvSpPr>
            <p:cNvPr id="17" name="Flowchart: Manual Operation 92">
              <a:extLst>
                <a:ext uri="{FF2B5EF4-FFF2-40B4-BE49-F238E27FC236}">
                  <a16:creationId xmlns:a16="http://schemas.microsoft.com/office/drawing/2014/main" id="{7A3663A4-28E6-47C8-8A9F-219490FB60CA}"/>
                </a:ext>
              </a:extLst>
            </p:cNvPr>
            <p:cNvSpPr/>
            <p:nvPr/>
          </p:nvSpPr>
          <p:spPr>
            <a:xfrm>
              <a:off x="7207794" y="119616"/>
              <a:ext cx="1425366" cy="3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  <p:sp>
          <p:nvSpPr>
            <p:cNvPr id="19" name="Flowchart: Manual Operation 86">
              <a:extLst>
                <a:ext uri="{FF2B5EF4-FFF2-40B4-BE49-F238E27FC236}">
                  <a16:creationId xmlns:a16="http://schemas.microsoft.com/office/drawing/2014/main" id="{D5A6A88D-5DD1-405D-97CF-A2B64BF6E4F9}"/>
                </a:ext>
              </a:extLst>
            </p:cNvPr>
            <p:cNvSpPr/>
            <p:nvPr/>
          </p:nvSpPr>
          <p:spPr>
            <a:xfrm>
              <a:off x="7618906" y="216991"/>
              <a:ext cx="618313" cy="134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/>
              <a:endParaRPr sz="2400">
                <a:solidFill>
                  <a:srgbClr val="B9DC0C"/>
                </a:solidFill>
                <a:latin typeface="Arial"/>
                <a:cs typeface="Arial"/>
              </a:endParaRPr>
            </a:p>
          </p:txBody>
        </p:sp>
        <p:sp>
          <p:nvSpPr>
            <p:cNvPr id="20" name="Flowchart: Manual Operation 86">
              <a:extLst>
                <a:ext uri="{FF2B5EF4-FFF2-40B4-BE49-F238E27FC236}">
                  <a16:creationId xmlns:a16="http://schemas.microsoft.com/office/drawing/2014/main" id="{D9291577-9750-417E-9A29-A3814CA518D2}"/>
                </a:ext>
              </a:extLst>
            </p:cNvPr>
            <p:cNvSpPr/>
            <p:nvPr/>
          </p:nvSpPr>
          <p:spPr>
            <a:xfrm>
              <a:off x="7618906" y="1042491"/>
              <a:ext cx="618313" cy="134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280" y="21600"/>
                  </a:lnTo>
                  <a:lnTo>
                    <a:pt x="4320" y="21600"/>
                  </a:lnTo>
                  <a:close/>
                </a:path>
              </a:pathLst>
            </a:custGeom>
            <a:solidFill>
              <a:srgbClr val="ED7D31"/>
            </a:solidFill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/>
              <a:endParaRPr sz="2400">
                <a:solidFill>
                  <a:srgbClr val="B9DC0C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39ED81D4-685A-4613-91E5-358E99B703CB}"/>
                </a:ext>
              </a:extLst>
            </p:cNvPr>
            <p:cNvSpPr/>
            <p:nvPr/>
          </p:nvSpPr>
          <p:spPr>
            <a:xfrm>
              <a:off x="7748305" y="353020"/>
              <a:ext cx="373374" cy="828911"/>
            </a:xfrm>
            <a:prstGeom prst="rect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/>
              <a:endParaRPr sz="2400">
                <a:solidFill>
                  <a:srgbClr val="B9DC0C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00B7CE-8CD3-4110-AF06-4C63AA6CFEB9}"/>
                </a:ext>
              </a:extLst>
            </p:cNvPr>
            <p:cNvSpPr/>
            <p:nvPr/>
          </p:nvSpPr>
          <p:spPr>
            <a:xfrm>
              <a:off x="7505398" y="431077"/>
              <a:ext cx="859579" cy="84466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25000"/>
                  <a:lumOff val="7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2A2A2A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 sz="2400">
                  <a:solidFill>
                    <a:srgbClr val="B9DC0C"/>
                  </a:solidFill>
                </a:defRPr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A9AE2-914F-0602-69EC-2F152947C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collections/height-levels/</a:t>
            </a:r>
            <a:r>
              <a:rPr lang="en-GB" dirty="0">
                <a:solidFill>
                  <a:schemeClr val="accent3"/>
                </a:solidFill>
              </a:rPr>
              <a:t>cube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bbox=-3.085 53.723,-4.236 54.293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&amp;z=5.0/30.0</a:t>
            </a:r>
          </a:p>
          <a:p>
            <a:pPr marL="0" indent="0">
              <a:buNone/>
            </a:pPr>
            <a:r>
              <a:rPr lang="en-GB" dirty="0"/>
              <a:t>&amp;datetime=2022-07-12T00:00Z/2022-07-12T01:00Z</a:t>
            </a:r>
            <a:endParaRPr lang="en-GB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GB" dirty="0"/>
              <a:t>&amp;parameter-name=temperature</a:t>
            </a:r>
          </a:p>
          <a:p>
            <a:pPr marL="0" indent="0">
              <a:buNone/>
            </a:pPr>
            <a:r>
              <a:rPr lang="en-GB" dirty="0"/>
              <a:t>&amp;</a:t>
            </a:r>
            <a:r>
              <a:rPr lang="en-GB" dirty="0" err="1"/>
              <a:t>crs</a:t>
            </a:r>
            <a:r>
              <a:rPr lang="en-GB" dirty="0"/>
              <a:t>=EPSG:4326</a:t>
            </a:r>
          </a:p>
          <a:p>
            <a:pPr marL="0" indent="0">
              <a:buNone/>
            </a:pPr>
            <a:r>
              <a:rPr lang="en-GB" dirty="0"/>
              <a:t>&amp;f=CoverageJSON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29A4B5-119B-1AF5-6B93-E5407A7B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Cube example</a:t>
            </a:r>
          </a:p>
        </p:txBody>
      </p:sp>
    </p:spTree>
    <p:extLst>
      <p:ext uri="{BB962C8B-B14F-4D97-AF65-F5344CB8AC3E}">
        <p14:creationId xmlns:p14="http://schemas.microsoft.com/office/powerpoint/2010/main" val="2484386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itle 3"/>
          <p:cNvSpPr txBox="1">
            <a:spLocks noGrp="1"/>
          </p:cNvSpPr>
          <p:nvPr>
            <p:ph type="title"/>
          </p:nvPr>
        </p:nvSpPr>
        <p:spPr>
          <a:xfrm>
            <a:off x="133467" y="452018"/>
            <a:ext cx="8640000" cy="576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Locations</a:t>
            </a:r>
          </a:p>
        </p:txBody>
      </p:sp>
      <p:sp>
        <p:nvSpPr>
          <p:cNvPr id="390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52413" y="1547812"/>
            <a:ext cx="8639176" cy="3060701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r>
              <a:rPr dirty="0"/>
              <a:t>Named location identifiers for predefined Geospatial coordinates</a:t>
            </a:r>
          </a:p>
          <a:p>
            <a:endParaRPr dirty="0"/>
          </a:p>
          <a:p>
            <a:r>
              <a:rPr dirty="0"/>
              <a:t>API provides capability to get list of </a:t>
            </a:r>
            <a:r>
              <a:rPr lang="en-GB" dirty="0"/>
              <a:t>identifiers</a:t>
            </a:r>
            <a:r>
              <a:rPr dirty="0"/>
              <a:t> and the definition of the coordinates they represent</a:t>
            </a:r>
          </a:p>
          <a:p>
            <a:endParaRPr dirty="0"/>
          </a:p>
          <a:p>
            <a:r>
              <a:rPr dirty="0"/>
              <a:t>Supports the other common query parameters </a:t>
            </a:r>
            <a:r>
              <a:rPr lang="en-GB" dirty="0"/>
              <a:t>i.e.                      </a:t>
            </a:r>
            <a:r>
              <a:rPr lang="en-US" b="1" i="1" dirty="0"/>
              <a:t>parameter-name</a:t>
            </a:r>
            <a:r>
              <a:rPr dirty="0"/>
              <a:t>, </a:t>
            </a:r>
            <a:r>
              <a:rPr lang="en-GB" b="1" i="1" dirty="0"/>
              <a:t>date</a:t>
            </a:r>
            <a:r>
              <a:rPr b="1" i="1" dirty="0"/>
              <a:t>time</a:t>
            </a:r>
            <a:r>
              <a:rPr dirty="0"/>
              <a:t>, </a:t>
            </a:r>
            <a:r>
              <a:rPr b="1" i="1" dirty="0"/>
              <a:t>f</a:t>
            </a:r>
            <a:endParaRPr dirty="0"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B1F82472-C1CC-4E79-9A24-7FEB92D0E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06" y="261937"/>
            <a:ext cx="956164" cy="956164"/>
          </a:xfrm>
          <a:prstGeom prst="rect">
            <a:avLst/>
          </a:prstGeom>
        </p:spPr>
      </p:pic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3EAE6A50-8E32-4FE4-8635-9132981BD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604" y="132983"/>
            <a:ext cx="1869099" cy="1323976"/>
          </a:xfrm>
          <a:prstGeom prst="rect">
            <a:avLst/>
          </a:prstGeom>
        </p:spPr>
      </p:pic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434E1F6F-D108-4A13-A4C0-CAE75B122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322" y="181973"/>
            <a:ext cx="2266951" cy="127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252000" y="1547999"/>
            <a:ext cx="8640000" cy="3060002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r>
              <a:t>There will always be a need to return predefined data objects</a:t>
            </a:r>
          </a:p>
          <a:p>
            <a:endParaRPr/>
          </a:p>
          <a:p>
            <a:r>
              <a:rPr lang="en-US"/>
              <a:t>/items</a:t>
            </a:r>
            <a:r>
              <a:t> lists the available </a:t>
            </a:r>
            <a:r>
              <a:rPr lang="en-GB"/>
              <a:t>data </a:t>
            </a:r>
            <a:r>
              <a:t>objects</a:t>
            </a:r>
            <a:r>
              <a:rPr lang="en-US"/>
              <a:t> (each with a unique </a:t>
            </a:r>
            <a:r>
              <a:t>identifier</a:t>
            </a:r>
            <a:r>
              <a:rPr lang="en-GB"/>
              <a:t> id</a:t>
            </a:r>
            <a:r>
              <a:rPr lang="en-US"/>
              <a:t>)</a:t>
            </a:r>
            <a:endParaRPr/>
          </a:p>
          <a:p>
            <a:endParaRPr/>
          </a:p>
          <a:p>
            <a:r>
              <a:rPr lang="en-US"/>
              <a:t>/items lists can be filtered by bbox and datetime (with paging support)</a:t>
            </a:r>
            <a:endParaRPr/>
          </a:p>
          <a:p>
            <a:endParaRPr/>
          </a:p>
          <a:p>
            <a:r>
              <a:rPr lang="en-US"/>
              <a:t>Objects requested by</a:t>
            </a:r>
            <a:r>
              <a:t> their identifier</a:t>
            </a:r>
            <a:r>
              <a:rPr lang="en-US"/>
              <a:t> (/items/{</a:t>
            </a:r>
            <a:r>
              <a:rPr lang="en-US" err="1"/>
              <a:t>identifier_id</a:t>
            </a:r>
            <a:r>
              <a:rPr lang="en-US"/>
              <a:t>})</a:t>
            </a:r>
            <a:endParaRPr/>
          </a:p>
        </p:txBody>
      </p:sp>
      <p:sp>
        <p:nvSpPr>
          <p:cNvPr id="393" name="Title 3"/>
          <p:cNvSpPr txBox="1">
            <a:spLocks noGrp="1"/>
          </p:cNvSpPr>
          <p:nvPr>
            <p:ph type="title"/>
          </p:nvPr>
        </p:nvSpPr>
        <p:spPr>
          <a:xfrm>
            <a:off x="129500" y="469516"/>
            <a:ext cx="8640000" cy="576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Items</a:t>
            </a: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769DA57B-46F4-4D36-BADC-669F5DBFA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999" y="580275"/>
            <a:ext cx="632310" cy="632310"/>
          </a:xfrm>
          <a:prstGeom prst="rect">
            <a:avLst/>
          </a:prstGeom>
        </p:spPr>
      </p:pic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1BB5785-C412-4B04-8183-43E6DE908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668" y="507459"/>
            <a:ext cx="1008285" cy="759726"/>
          </a:xfrm>
          <a:prstGeom prst="rect">
            <a:avLst/>
          </a:prstGeom>
        </p:spPr>
      </p:pic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3475F3-4E6F-49DE-9846-541EB9799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460" y="521281"/>
            <a:ext cx="819951" cy="814267"/>
          </a:xfrm>
          <a:prstGeom prst="rect">
            <a:avLst/>
          </a:prstGeom>
        </p:spPr>
      </p:pic>
      <p:pic>
        <p:nvPicPr>
          <p:cNvPr id="5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DE05948-65A9-41EB-BB70-8526FA77B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418" y="482590"/>
            <a:ext cx="1185930" cy="852958"/>
          </a:xfrm>
          <a:prstGeom prst="rect">
            <a:avLst/>
          </a:prstGeo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19F348F8-7F1A-4887-9894-76B16A059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9052" y="592093"/>
            <a:ext cx="680897" cy="675235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C1843769-F0D5-42CE-AEF8-FE72AAEDEA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799" y="580275"/>
            <a:ext cx="680897" cy="668656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E33D8EA-0B7D-4C5A-955D-8D227702EB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4" y="606729"/>
            <a:ext cx="680898" cy="67422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9E6E1AD-D55D-431E-925C-444497C961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52" y="580275"/>
            <a:ext cx="765410" cy="755273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03F870-FEDF-4D05-B638-36F633811F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13" y="566380"/>
            <a:ext cx="531495" cy="655160"/>
          </a:xfrm>
          <a:prstGeom prst="rect">
            <a:avLst/>
          </a:prstGeom>
        </p:spPr>
      </p:pic>
      <p:pic>
        <p:nvPicPr>
          <p:cNvPr id="16" name="Graphic 15" descr="Image with solid fill">
            <a:extLst>
              <a:ext uri="{FF2B5EF4-FFF2-40B4-BE49-F238E27FC236}">
                <a16:creationId xmlns:a16="http://schemas.microsoft.com/office/drawing/2014/main" id="{2455C8BA-E3E0-4C5D-BC62-D5650E9EA6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49692" y="572390"/>
            <a:ext cx="650932" cy="65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ADC14C-C396-914B-1466-F0C1B2376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EDR v1.1 </a:t>
            </a:r>
          </a:p>
          <a:p>
            <a:pPr lvl="1"/>
            <a:r>
              <a:rPr lang="en-GB" dirty="0"/>
              <a:t>Adds support for custom dimensions</a:t>
            </a:r>
          </a:p>
          <a:p>
            <a:pPr lvl="2"/>
            <a:r>
              <a:rPr lang="en-GB" dirty="0"/>
              <a:t>Allows definition of data axes other than space and time</a:t>
            </a:r>
          </a:p>
          <a:p>
            <a:pPr lvl="1"/>
            <a:r>
              <a:rPr lang="en-GB" dirty="0"/>
              <a:t>Adds support for HTTP POST</a:t>
            </a:r>
          </a:p>
          <a:p>
            <a:r>
              <a:rPr lang="en-GB" dirty="0"/>
              <a:t>EDR v1.2</a:t>
            </a:r>
          </a:p>
          <a:p>
            <a:pPr lvl="1"/>
            <a:r>
              <a:rPr lang="en-GB" dirty="0"/>
              <a:t>Will add support for Publish/Subscribe data </a:t>
            </a:r>
          </a:p>
          <a:p>
            <a:pPr lvl="1"/>
            <a:r>
              <a:rPr lang="en-GB" dirty="0"/>
              <a:t>….</a:t>
            </a:r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AD2E7-B57C-CF46-6BD7-DEA1D7BF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EDR is still evolving</a:t>
            </a:r>
          </a:p>
        </p:txBody>
      </p:sp>
    </p:spTree>
    <p:extLst>
      <p:ext uri="{BB962C8B-B14F-4D97-AF65-F5344CB8AC3E}">
        <p14:creationId xmlns:p14="http://schemas.microsoft.com/office/powerpoint/2010/main" val="514025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E02F9-0999-4F09-844E-5BF937CB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99739"/>
            <a:ext cx="8640000" cy="900487"/>
          </a:xfrm>
        </p:spPr>
        <p:txBody>
          <a:bodyPr anchor="b">
            <a:normAutofit/>
          </a:bodyPr>
          <a:lstStyle/>
          <a:p>
            <a:r>
              <a:rPr lang="en-GB" dirty="0"/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A2AA6-E23A-6896-AD50-2F61E50BFBC8}"/>
              </a:ext>
            </a:extLst>
          </p:cNvPr>
          <p:cNvSpPr txBox="1"/>
          <p:nvPr/>
        </p:nvSpPr>
        <p:spPr>
          <a:xfrm>
            <a:off x="419878" y="2043404"/>
            <a:ext cx="8472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information is available at: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https://ogcapi.ogc.org/edr/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https://github.com/opengeospatial/ogcapi-environmental-data-retrieval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79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F087EA5-F3F8-4C30-8568-B5CC7E22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39" y="437100"/>
            <a:ext cx="8640000" cy="576000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CE3F4-CCA6-48D4-AB78-76635EF6357D}"/>
              </a:ext>
            </a:extLst>
          </p:cNvPr>
          <p:cNvSpPr/>
          <p:nvPr/>
        </p:nvSpPr>
        <p:spPr>
          <a:xfrm>
            <a:off x="577604" y="1530269"/>
            <a:ext cx="2108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NetCDF4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37D3C-A76C-4BC6-B646-F742F40C89C3}"/>
              </a:ext>
            </a:extLst>
          </p:cNvPr>
          <p:cNvSpPr/>
          <p:nvPr/>
        </p:nvSpPr>
        <p:spPr>
          <a:xfrm>
            <a:off x="4354531" y="1645908"/>
            <a:ext cx="23797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NetCDF3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4B24BD-D86D-4A03-8078-02D383DE3FCA}"/>
              </a:ext>
            </a:extLst>
          </p:cNvPr>
          <p:cNvSpPr/>
          <p:nvPr/>
        </p:nvSpPr>
        <p:spPr>
          <a:xfrm>
            <a:off x="833816" y="2979836"/>
            <a:ext cx="1255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HDF5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0D6791-6DAB-4A5E-97FF-950CA8DE6598}"/>
              </a:ext>
            </a:extLst>
          </p:cNvPr>
          <p:cNvSpPr/>
          <p:nvPr/>
        </p:nvSpPr>
        <p:spPr>
          <a:xfrm>
            <a:off x="7184104" y="3131491"/>
            <a:ext cx="1162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BUFR</a:t>
            </a:r>
            <a:endParaRPr 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591FB1-8559-4F18-9948-411BC5D3DBE5}"/>
              </a:ext>
            </a:extLst>
          </p:cNvPr>
          <p:cNvSpPr/>
          <p:nvPr/>
        </p:nvSpPr>
        <p:spPr>
          <a:xfrm>
            <a:off x="2786840" y="1899924"/>
            <a:ext cx="156769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1A2CF0-84A4-40CA-AAFF-6F4346298C06}"/>
              </a:ext>
            </a:extLst>
          </p:cNvPr>
          <p:cNvSpPr/>
          <p:nvPr/>
        </p:nvSpPr>
        <p:spPr>
          <a:xfrm>
            <a:off x="1663292" y="3669481"/>
            <a:ext cx="15676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CSV*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C8C80F-CBC7-4AC9-B7CB-DB44FCFB1741}"/>
              </a:ext>
            </a:extLst>
          </p:cNvPr>
          <p:cNvSpPr/>
          <p:nvPr/>
        </p:nvSpPr>
        <p:spPr>
          <a:xfrm>
            <a:off x="454982" y="2313794"/>
            <a:ext cx="11336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XML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B4EA03-7508-4160-BCF9-B5A6F89F4519}"/>
              </a:ext>
            </a:extLst>
          </p:cNvPr>
          <p:cNvSpPr/>
          <p:nvPr/>
        </p:nvSpPr>
        <p:spPr>
          <a:xfrm>
            <a:off x="5039662" y="3607925"/>
            <a:ext cx="3852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…and many more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C9A6F-CA10-46D4-BB88-F0E59F3F4E37}"/>
              </a:ext>
            </a:extLst>
          </p:cNvPr>
          <p:cNvSpPr/>
          <p:nvPr/>
        </p:nvSpPr>
        <p:spPr>
          <a:xfrm>
            <a:off x="7647533" y="1632608"/>
            <a:ext cx="8208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GML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39C6B9-6FB8-4639-A680-D934917FEDB8}"/>
              </a:ext>
            </a:extLst>
          </p:cNvPr>
          <p:cNvSpPr txBox="1"/>
          <p:nvPr/>
        </p:nvSpPr>
        <p:spPr>
          <a:xfrm>
            <a:off x="4385528" y="2057194"/>
            <a:ext cx="1488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SHP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42B775-A04A-4194-AB01-DDE95069E78C}"/>
              </a:ext>
            </a:extLst>
          </p:cNvPr>
          <p:cNvSpPr/>
          <p:nvPr/>
        </p:nvSpPr>
        <p:spPr>
          <a:xfrm>
            <a:off x="6409409" y="1090417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PostgreSQL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8774C5-16AB-4A6B-852D-A723319CA957}"/>
              </a:ext>
            </a:extLst>
          </p:cNvPr>
          <p:cNvSpPr txBox="1"/>
          <p:nvPr/>
        </p:nvSpPr>
        <p:spPr>
          <a:xfrm>
            <a:off x="2987078" y="3023027"/>
            <a:ext cx="22072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JSON*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39886E-C028-432D-8D7C-CD864BA44348}"/>
              </a:ext>
            </a:extLst>
          </p:cNvPr>
          <p:cNvSpPr/>
          <p:nvPr/>
        </p:nvSpPr>
        <p:spPr>
          <a:xfrm>
            <a:off x="6681980" y="2349825"/>
            <a:ext cx="1502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TSV*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AA6198-88C9-4264-A23A-DE2CA7DEDC61}"/>
              </a:ext>
            </a:extLst>
          </p:cNvPr>
          <p:cNvSpPr/>
          <p:nvPr/>
        </p:nvSpPr>
        <p:spPr>
          <a:xfrm>
            <a:off x="2895429" y="1116845"/>
            <a:ext cx="20049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GeoTiff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6DE9A4-A79D-4F9A-BB2E-9F57BA74B753}"/>
              </a:ext>
            </a:extLst>
          </p:cNvPr>
          <p:cNvSpPr/>
          <p:nvPr/>
        </p:nvSpPr>
        <p:spPr>
          <a:xfrm>
            <a:off x="5733127" y="2957194"/>
            <a:ext cx="13708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GPKG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3064F9-20FD-4B5A-ABC2-2C1DC9A17B47}"/>
              </a:ext>
            </a:extLst>
          </p:cNvPr>
          <p:cNvSpPr/>
          <p:nvPr/>
        </p:nvSpPr>
        <p:spPr>
          <a:xfrm>
            <a:off x="1419386" y="2257166"/>
            <a:ext cx="156769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Parquet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F93C1-B55C-42ED-9FE9-1B763477D03B}"/>
              </a:ext>
            </a:extLst>
          </p:cNvPr>
          <p:cNvSpPr txBox="1"/>
          <p:nvPr/>
        </p:nvSpPr>
        <p:spPr>
          <a:xfrm>
            <a:off x="116080" y="4777720"/>
            <a:ext cx="8839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* many variations exist and additional information is required to understand a response in the format</a:t>
            </a:r>
            <a:endParaRPr lang="en-GB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0D6EF-2781-4A66-B33D-8E218F1EDFB9}"/>
              </a:ext>
            </a:extLst>
          </p:cNvPr>
          <p:cNvSpPr txBox="1"/>
          <p:nvPr/>
        </p:nvSpPr>
        <p:spPr>
          <a:xfrm>
            <a:off x="2751778" y="4082174"/>
            <a:ext cx="2473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Oracle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1E2CA9-B73E-3C34-1546-9B88E602C130}"/>
              </a:ext>
            </a:extLst>
          </p:cNvPr>
          <p:cNvSpPr/>
          <p:nvPr/>
        </p:nvSpPr>
        <p:spPr>
          <a:xfrm>
            <a:off x="2243283" y="2703525"/>
            <a:ext cx="885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F8DD2B-8DA6-06D0-D449-19F12B41F356}"/>
              </a:ext>
            </a:extLst>
          </p:cNvPr>
          <p:cNvSpPr/>
          <p:nvPr/>
        </p:nvSpPr>
        <p:spPr>
          <a:xfrm>
            <a:off x="660662" y="3697453"/>
            <a:ext cx="6206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163C0D-C6BA-15F5-63E3-4B2B09FD04E4}"/>
              </a:ext>
            </a:extLst>
          </p:cNvPr>
          <p:cNvSpPr txBox="1"/>
          <p:nvPr/>
        </p:nvSpPr>
        <p:spPr>
          <a:xfrm>
            <a:off x="3346354" y="2409750"/>
            <a:ext cx="103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AAIGrid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32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EDR is built around a set of separate but related query patterns…"/>
          <p:cNvSpPr txBox="1">
            <a:spLocks noGrp="1"/>
          </p:cNvSpPr>
          <p:nvPr>
            <p:ph type="body" idx="1"/>
          </p:nvPr>
        </p:nvSpPr>
        <p:spPr>
          <a:xfrm>
            <a:off x="144424" y="1512140"/>
            <a:ext cx="8640000" cy="3060002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 marL="0" indent="0" defTabSz="658368">
              <a:spcBef>
                <a:spcPts val="600"/>
              </a:spcBef>
              <a:buNone/>
              <a:defRPr sz="1919"/>
            </a:pPr>
            <a:endParaRPr lang="en-GB" sz="1900" dirty="0"/>
          </a:p>
          <a:p>
            <a:pPr marL="164465" indent="-164465" defTabSz="658368">
              <a:spcBef>
                <a:spcPts val="600"/>
              </a:spcBef>
              <a:defRPr sz="1919"/>
            </a:pPr>
            <a:r>
              <a:rPr lang="en-US" sz="1900" dirty="0"/>
              <a:t>Treats all data as information at a location and time</a:t>
            </a:r>
          </a:p>
          <a:p>
            <a:pPr marL="0" indent="0" defTabSz="658368">
              <a:spcBef>
                <a:spcPts val="600"/>
              </a:spcBef>
              <a:buNone/>
              <a:defRPr sz="1919"/>
            </a:pPr>
            <a:endParaRPr lang="en-US" sz="1900" dirty="0"/>
          </a:p>
          <a:p>
            <a:pPr marL="164465" indent="-164465" defTabSz="658368">
              <a:spcBef>
                <a:spcPts val="600"/>
              </a:spcBef>
              <a:defRPr sz="1919"/>
            </a:pPr>
            <a:r>
              <a:rPr lang="en-US" sz="1900" dirty="0"/>
              <a:t>API authors decide how best to respond to the request</a:t>
            </a:r>
          </a:p>
          <a:p>
            <a:pPr marL="0" indent="0" defTabSz="658368">
              <a:spcBef>
                <a:spcPts val="600"/>
              </a:spcBef>
              <a:buNone/>
              <a:defRPr sz="1919"/>
            </a:pPr>
            <a:r>
              <a:rPr lang="en-US" sz="1900" dirty="0"/>
              <a:t> </a:t>
            </a:r>
          </a:p>
          <a:p>
            <a:pPr marL="164465" indent="-164465" defTabSz="658368">
              <a:spcBef>
                <a:spcPts val="600"/>
              </a:spcBef>
              <a:defRPr sz="1919"/>
            </a:pPr>
            <a:r>
              <a:rPr lang="en-US" dirty="0"/>
              <a:t>Doesn’t require for all the query patterns to be supported</a:t>
            </a:r>
          </a:p>
          <a:p>
            <a:pPr marL="0" indent="0" defTabSz="658368">
              <a:spcBef>
                <a:spcPts val="600"/>
              </a:spcBef>
              <a:buNone/>
              <a:defRPr sz="1919"/>
            </a:pPr>
            <a:endParaRPr dirty="0"/>
          </a:p>
          <a:p>
            <a:pPr marL="164465" indent="-164465" defTabSz="658368">
              <a:spcBef>
                <a:spcPts val="600"/>
              </a:spcBef>
              <a:defRPr sz="1919"/>
            </a:pPr>
            <a:r>
              <a:rPr lang="en-GB" sz="1900" dirty="0"/>
              <a:t>Makes validating a request easier</a:t>
            </a:r>
            <a:endParaRPr sz="1900" dirty="0"/>
          </a:p>
        </p:txBody>
      </p:sp>
      <p:sp>
        <p:nvSpPr>
          <p:cNvPr id="298" name="Approach"/>
          <p:cNvSpPr txBox="1">
            <a:spLocks noGrp="1"/>
          </p:cNvSpPr>
          <p:nvPr>
            <p:ph type="title"/>
          </p:nvPr>
        </p:nvSpPr>
        <p:spPr>
          <a:xfrm>
            <a:off x="144424" y="505006"/>
            <a:ext cx="8640000" cy="576002"/>
          </a:xfrm>
          <a:prstGeom prst="rect">
            <a:avLst/>
          </a:prstGeom>
        </p:spPr>
        <p:txBody>
          <a:bodyPr/>
          <a:lstStyle/>
          <a:p>
            <a:r>
              <a:rPr lang="en-GB"/>
              <a:t>OGC API EDR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3997DE-1632-4A28-8099-4FFC890A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406525"/>
            <a:ext cx="25717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46E2FC-EF77-406A-BB11-5C80FCC4C921}"/>
              </a:ext>
            </a:extLst>
          </p:cNvPr>
          <p:cNvSpPr txBox="1"/>
          <p:nvPr/>
        </p:nvSpPr>
        <p:spPr>
          <a:xfrm>
            <a:off x="603250" y="1406525"/>
            <a:ext cx="8447087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 A Collection is a set of data that shares the same coordinate dimensions</a:t>
            </a:r>
            <a:r>
              <a:rPr lang="en-US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(i.e. the same units of space, height and time</a:t>
            </a:r>
            <a:r>
              <a:rPr lang="en-US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​)</a:t>
            </a:r>
          </a:p>
          <a:p>
            <a:pPr algn="l" rtl="0" fontAlgn="base"/>
            <a:endParaRPr lang="en-US" b="0" i="0" dirty="0">
              <a:solidFill>
                <a:srgbClr val="2A2A2A"/>
              </a:solidFill>
              <a:effectLst/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All data in a collection must support the advertised format and coordinate transformations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An EDR collection behaves in much the same way as a database view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Abstracts the data storage approach from the data consumer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algn="l" rtl="0" fontAlgn="base"/>
            <a:endParaRPr lang="en-GB" b="0" i="0" u="none" strike="noStrike" dirty="0">
              <a:solidFill>
                <a:srgbClr val="2A2A2A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/>
            <a:r>
              <a:rPr lang="en-GB" dirty="0"/>
              <a:t>​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A2A2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79246-42F1-457E-A7CD-828B994542DB}"/>
              </a:ext>
            </a:extLst>
          </p:cNvPr>
          <p:cNvSpPr txBox="1"/>
          <p:nvPr/>
        </p:nvSpPr>
        <p:spPr>
          <a:xfrm>
            <a:off x="111125" y="468325"/>
            <a:ext cx="736917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200" b="0" i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Data published as ‘Collections’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474583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EFB98A-649E-45C7-9C3D-9326A6222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			    - </a:t>
            </a:r>
            <a:r>
              <a:rPr lang="en-US" sz="1800" dirty="0"/>
              <a:t>Unique identifier for the Collection used in the URL</a:t>
            </a:r>
          </a:p>
          <a:p>
            <a:r>
              <a:rPr lang="en-US" dirty="0"/>
              <a:t>title			    - </a:t>
            </a:r>
            <a:r>
              <a:rPr lang="en-US" sz="1800" dirty="0"/>
              <a:t>Name of the Collection</a:t>
            </a:r>
          </a:p>
          <a:p>
            <a:r>
              <a:rPr lang="en-US" dirty="0"/>
              <a:t>description	    - </a:t>
            </a:r>
            <a:r>
              <a:rPr lang="en-US" sz="1800" dirty="0"/>
              <a:t>Brief text description of the Collection</a:t>
            </a:r>
          </a:p>
          <a:p>
            <a:r>
              <a:rPr lang="en-GB" dirty="0">
                <a:solidFill>
                  <a:schemeClr val="tx1"/>
                </a:solidFill>
              </a:rPr>
              <a:t>links			    -</a:t>
            </a:r>
            <a:r>
              <a:rPr lang="en-GB" sz="1800" dirty="0">
                <a:solidFill>
                  <a:schemeClr val="tx1"/>
                </a:solidFill>
              </a:rPr>
              <a:t> URLs to information relevant to the Collection</a:t>
            </a:r>
          </a:p>
          <a:p>
            <a:r>
              <a:rPr lang="en-GB" dirty="0">
                <a:solidFill>
                  <a:schemeClr val="tx1"/>
                </a:solidFill>
              </a:rPr>
              <a:t>extent		    -</a:t>
            </a:r>
            <a:r>
              <a:rPr lang="en-GB" sz="1800" dirty="0">
                <a:solidFill>
                  <a:schemeClr val="tx1"/>
                </a:solidFill>
              </a:rPr>
              <a:t> Spatio-Temporal bounds of the Collection</a:t>
            </a:r>
          </a:p>
          <a:p>
            <a:r>
              <a:rPr lang="en-GB" dirty="0" err="1">
                <a:solidFill>
                  <a:srgbClr val="0070C0"/>
                </a:solidFill>
              </a:rPr>
              <a:t>data_queries</a:t>
            </a:r>
            <a:r>
              <a:rPr lang="en-GB" dirty="0">
                <a:solidFill>
                  <a:srgbClr val="0070C0"/>
                </a:solidFill>
              </a:rPr>
              <a:t>	    </a:t>
            </a:r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sz="1800" dirty="0">
                <a:solidFill>
                  <a:schemeClr val="tx1"/>
                </a:solidFill>
              </a:rPr>
              <a:t> Definition of the EDR queries supported by the Collection</a:t>
            </a:r>
          </a:p>
          <a:p>
            <a:r>
              <a:rPr lang="en-GB" dirty="0" err="1">
                <a:solidFill>
                  <a:srgbClr val="0070C0"/>
                </a:solidFill>
              </a:rPr>
              <a:t>parameter_names</a:t>
            </a:r>
            <a:r>
              <a:rPr lang="en-GB" dirty="0">
                <a:solidFill>
                  <a:srgbClr val="0070C0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sz="1800" dirty="0">
                <a:solidFill>
                  <a:schemeClr val="tx1"/>
                </a:solidFill>
              </a:rPr>
              <a:t> Definition of the data parameters in the Collection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3CB3E2-F5C3-4799-B615-4F8DCD03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00" y="471139"/>
            <a:ext cx="8640000" cy="576002"/>
          </a:xfrm>
        </p:spPr>
        <p:txBody>
          <a:bodyPr/>
          <a:lstStyle/>
          <a:p>
            <a:r>
              <a:rPr lang="en-GB"/>
              <a:t>Data discovery</a:t>
            </a:r>
          </a:p>
        </p:txBody>
      </p:sp>
    </p:spTree>
    <p:extLst>
      <p:ext uri="{BB962C8B-B14F-4D97-AF65-F5344CB8AC3E}">
        <p14:creationId xmlns:p14="http://schemas.microsoft.com/office/powerpoint/2010/main" val="353973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4FF6DF-5E81-52CD-6DC0-BECA523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Query (Sampling)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49AAB-8EDF-EC84-8F43-6A2A0F6D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2" y="1409126"/>
            <a:ext cx="876255" cy="1105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B58FD5-9A33-7C30-978A-A647F368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849" y="1409126"/>
            <a:ext cx="1237551" cy="1111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7068F-7F27-1F93-9C62-C3F77DA68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778" y="1409126"/>
            <a:ext cx="1195107" cy="1105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3728F6-E958-ADA1-096E-23FF927ED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781" y="1409126"/>
            <a:ext cx="1437794" cy="1105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A1E9B5-1AA9-0DFF-71CF-86768A566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891" y="1609425"/>
            <a:ext cx="1704547" cy="589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117D56-0DD6-2DDE-D29B-05E43BB216D5}"/>
              </a:ext>
            </a:extLst>
          </p:cNvPr>
          <p:cNvSpPr txBox="1"/>
          <p:nvPr/>
        </p:nvSpPr>
        <p:spPr>
          <a:xfrm>
            <a:off x="270123" y="2603331"/>
            <a:ext cx="10320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00E33-2E65-8BFC-9B00-DBA64A4E279B}"/>
              </a:ext>
            </a:extLst>
          </p:cNvPr>
          <p:cNvSpPr txBox="1"/>
          <p:nvPr/>
        </p:nvSpPr>
        <p:spPr>
          <a:xfrm>
            <a:off x="1550982" y="2603331"/>
            <a:ext cx="10320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Radius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F18F0-8491-50F8-E1E6-1484B89F900E}"/>
              </a:ext>
            </a:extLst>
          </p:cNvPr>
          <p:cNvSpPr txBox="1"/>
          <p:nvPr/>
        </p:nvSpPr>
        <p:spPr>
          <a:xfrm>
            <a:off x="2991976" y="2603331"/>
            <a:ext cx="80009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Area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437B6A-2E68-B3F5-966E-961C68A1AA0B}"/>
              </a:ext>
            </a:extLst>
          </p:cNvPr>
          <p:cNvSpPr txBox="1"/>
          <p:nvPr/>
        </p:nvSpPr>
        <p:spPr>
          <a:xfrm>
            <a:off x="4467576" y="2603331"/>
            <a:ext cx="80009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Cube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A39687-EC88-421E-6306-EF9592F22BF3}"/>
              </a:ext>
            </a:extLst>
          </p:cNvPr>
          <p:cNvSpPr txBox="1"/>
          <p:nvPr/>
        </p:nvSpPr>
        <p:spPr>
          <a:xfrm>
            <a:off x="5659452" y="2603331"/>
            <a:ext cx="119510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Trajectory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DDEE82-5227-9FC1-6928-D1FE80FE51E0}"/>
              </a:ext>
            </a:extLst>
          </p:cNvPr>
          <p:cNvSpPr txBox="1"/>
          <p:nvPr/>
        </p:nvSpPr>
        <p:spPr>
          <a:xfrm>
            <a:off x="7405968" y="2604656"/>
            <a:ext cx="10320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Corridor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70D8A-6039-550A-FB37-2358BC5F6E13}"/>
              </a:ext>
            </a:extLst>
          </p:cNvPr>
          <p:cNvSpPr txBox="1"/>
          <p:nvPr/>
        </p:nvSpPr>
        <p:spPr>
          <a:xfrm>
            <a:off x="301562" y="3433953"/>
            <a:ext cx="457872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Locations</a:t>
            </a:r>
            <a:r>
              <a:rPr lang="en-GB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Items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63718-1CF5-D660-A363-F722D5E350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696" y="1408644"/>
            <a:ext cx="1237551" cy="11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428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AB248FB-3BE8-44EB-A5CA-276CFC528D52}"/>
              </a:ext>
            </a:extLst>
          </p:cNvPr>
          <p:cNvSpPr txBox="1">
            <a:spLocks/>
          </p:cNvSpPr>
          <p:nvPr/>
        </p:nvSpPr>
        <p:spPr>
          <a:xfrm>
            <a:off x="184267" y="489261"/>
            <a:ext cx="8640000" cy="57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/>
              <a:t>Parameter metadata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17E34D7-81BF-42A6-ADFD-F55A4A3775AC}"/>
              </a:ext>
            </a:extLst>
          </p:cNvPr>
          <p:cNvSpPr txBox="1">
            <a:spLocks/>
          </p:cNvSpPr>
          <p:nvPr/>
        </p:nvSpPr>
        <p:spPr>
          <a:xfrm>
            <a:off x="252000" y="1148080"/>
            <a:ext cx="8640000" cy="316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77500" lnSpcReduction="20000"/>
          </a:bodyPr>
          <a:lstStyle>
            <a:lvl1pPr marL="171450" marR="0" indent="-17145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57212" marR="0" indent="-214312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0728" marR="0" indent="-244928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14450" marR="0" indent="-28575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7350" marR="0" indent="-28575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78269" marR="0" indent="-263769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321169" marR="0" indent="-263769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64069" marR="0" indent="-263769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06969" marR="0" indent="-263769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2A2A2A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kern="0"/>
              <a:t>Description</a:t>
            </a:r>
            <a:r>
              <a:rPr lang="en-GB" kern="0"/>
              <a:t> - </a:t>
            </a:r>
            <a:r>
              <a:rPr lang="en-GB" sz="1800" kern="0"/>
              <a:t>A text label for the parameter</a:t>
            </a:r>
          </a:p>
          <a:p>
            <a:r>
              <a:rPr lang="en-GB" b="1" kern="0"/>
              <a:t>Units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kern="0"/>
              <a:t>Label </a:t>
            </a:r>
            <a:r>
              <a:rPr lang="en-GB" kern="0"/>
              <a:t>– </a:t>
            </a:r>
            <a:r>
              <a:rPr lang="en-GB" sz="1800" kern="0"/>
              <a:t>A text label for the units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kern="0"/>
              <a:t>Symbol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b="1" kern="0"/>
              <a:t>value</a:t>
            </a:r>
            <a:r>
              <a:rPr lang="en-GB" kern="0"/>
              <a:t> - </a:t>
            </a:r>
            <a:r>
              <a:rPr lang="en-GB" sz="1800" kern="0"/>
              <a:t>The symbol used to represent the units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b="1" kern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type </a:t>
            </a:r>
            <a:r>
              <a:rPr lang="en-GB" kern="0">
                <a:highlight>
                  <a:srgbClr val="FFFF00"/>
                </a:highlight>
              </a:rPr>
              <a:t>– </a:t>
            </a:r>
            <a:r>
              <a:rPr lang="en-GB" sz="1800" u="dotted" kern="0">
                <a:highlight>
                  <a:srgbClr val="FFFF00"/>
                </a:highlight>
                <a:uFill>
                  <a:solidFill>
                    <a:srgbClr val="00B050"/>
                  </a:solidFill>
                </a:uFill>
              </a:rPr>
              <a:t>Unique identifier for the units (ideally an URI to a common shared registry)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kern="0"/>
              <a:t>ObservedProperty</a:t>
            </a:r>
            <a:r>
              <a:rPr lang="en-GB" ker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kern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id</a:t>
            </a:r>
            <a:r>
              <a:rPr lang="en-GB" b="1" kern="0">
                <a:highlight>
                  <a:srgbClr val="FFFF00"/>
                </a:highlight>
              </a:rPr>
              <a:t> </a:t>
            </a:r>
            <a:r>
              <a:rPr lang="en-GB" kern="0">
                <a:highlight>
                  <a:srgbClr val="FFFF00"/>
                </a:highlight>
              </a:rPr>
              <a:t>– </a:t>
            </a:r>
            <a:r>
              <a:rPr lang="en-GB" sz="1800" u="dotted" kern="0">
                <a:highlight>
                  <a:srgbClr val="FFFF00"/>
                </a:highlight>
                <a:uFill>
                  <a:solidFill>
                    <a:srgbClr val="00B050"/>
                  </a:solidFill>
                </a:uFill>
              </a:rPr>
              <a:t>Unique identifier for the parameter (ideally an URI to a common shared registry)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kern="0"/>
              <a:t>Label</a:t>
            </a:r>
            <a:r>
              <a:rPr lang="en-GB" kern="0"/>
              <a:t> – </a:t>
            </a:r>
            <a:r>
              <a:rPr lang="en-GB" sz="1800" kern="0"/>
              <a:t>the formal name for the parameter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/>
              <a:t>MeasurementType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kern="0"/>
              <a:t>Method – </a:t>
            </a:r>
            <a:r>
              <a:rPr lang="en-GB" sz="1800" kern="0"/>
              <a:t>The statistical process involved in deriving the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kern="0"/>
              <a:t>Period – </a:t>
            </a:r>
            <a:r>
              <a:rPr lang="en-GB" sz="1800" kern="0"/>
              <a:t>The time period that the process occurs over (defined as an ISO8601 period)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kern="0"/>
          </a:p>
          <a:p>
            <a:endParaRPr lang="en-GB" kern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5B56F9-A4B3-4B2D-A30A-E7621AD41000}"/>
              </a:ext>
            </a:extLst>
          </p:cNvPr>
          <p:cNvSpPr txBox="1"/>
          <p:nvPr/>
        </p:nvSpPr>
        <p:spPr>
          <a:xfrm>
            <a:off x="-179294" y="1313714"/>
            <a:ext cx="8857129" cy="25160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air_temperature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"type"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"Parameter"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"description"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"Air temperature is the bulk temperature of the air, not the surface (skin) temperature."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"unit"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"symbol"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"type"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"https://qudt.org/vocab/unit/K"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"value"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"K"</a:t>
            </a:r>
            <a:endParaRPr lang="en-GB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},</a:t>
            </a: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"label"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"Kelvin"</a:t>
            </a:r>
            <a:endParaRPr lang="en-GB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},</a:t>
            </a: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5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observedProperty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"id"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"http://vocab.nerc.ac.uk/</a:t>
            </a:r>
            <a:r>
              <a:rPr lang="en-GB" sz="105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standard_name</a:t>
            </a:r>
            <a:r>
              <a:rPr lang="en-GB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sz="105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air_temperature</a:t>
            </a:r>
            <a:r>
              <a:rPr lang="en-GB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sz="105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"label"</a:t>
            </a:r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sz="105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"Air temperature"</a:t>
            </a:r>
            <a:endParaRPr lang="en-GB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r>
              <a:rPr lang="en-GB" sz="105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</a:t>
            </a:r>
          </a:p>
        </p:txBody>
      </p:sp>
    </p:spTree>
    <p:extLst>
      <p:ext uri="{BB962C8B-B14F-4D97-AF65-F5344CB8AC3E}">
        <p14:creationId xmlns:p14="http://schemas.microsoft.com/office/powerpoint/2010/main" val="3482379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DBFE53-9BE5-48C0-B554-DE3F234C7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600" b="1" dirty="0"/>
              <a:t>COORDS</a:t>
            </a:r>
            <a:r>
              <a:rPr lang="en-GB" sz="1600" dirty="0"/>
              <a:t> – Spatial coordinates defined as Well Known Text (WKT)</a:t>
            </a:r>
          </a:p>
          <a:p>
            <a:endParaRPr lang="en-GB" sz="1600" dirty="0"/>
          </a:p>
          <a:p>
            <a:r>
              <a:rPr lang="en-GB" sz="1600" b="1" dirty="0"/>
              <a:t>DATETIME*</a:t>
            </a:r>
            <a:r>
              <a:rPr lang="en-GB" sz="1600" dirty="0"/>
              <a:t> – time range based on the ISO8601 standards</a:t>
            </a:r>
            <a:endParaRPr lang="en-GB" sz="1600" b="1" dirty="0"/>
          </a:p>
          <a:p>
            <a:endParaRPr lang="en-GB" sz="1600" b="1" dirty="0"/>
          </a:p>
          <a:p>
            <a:r>
              <a:rPr lang="en-GB" sz="1600" b="1" dirty="0"/>
              <a:t>Z*</a:t>
            </a:r>
            <a:r>
              <a:rPr lang="en-GB" sz="1600" dirty="0"/>
              <a:t> – vertical range selection</a:t>
            </a:r>
          </a:p>
          <a:p>
            <a:endParaRPr lang="en-GB" sz="1600" b="1" dirty="0"/>
          </a:p>
          <a:p>
            <a:r>
              <a:rPr lang="en-GB" sz="1600" b="1" dirty="0"/>
              <a:t>PARAMETER_NAMES</a:t>
            </a:r>
            <a:r>
              <a:rPr lang="en-GB" sz="1600" dirty="0"/>
              <a:t> – comma delimited list of the parameters</a:t>
            </a:r>
          </a:p>
          <a:p>
            <a:endParaRPr lang="en-GB" sz="1600" b="1" dirty="0"/>
          </a:p>
          <a:p>
            <a:r>
              <a:rPr lang="en-GB" sz="1600" b="1" dirty="0"/>
              <a:t>F</a:t>
            </a:r>
            <a:r>
              <a:rPr lang="en-GB" sz="1600" dirty="0"/>
              <a:t> – Data format to return the data in</a:t>
            </a:r>
          </a:p>
          <a:p>
            <a:endParaRPr lang="en-GB" sz="1600" b="1" dirty="0"/>
          </a:p>
          <a:p>
            <a:r>
              <a:rPr lang="en-GB" sz="1600" b="1" dirty="0"/>
              <a:t>CRS</a:t>
            </a:r>
            <a:r>
              <a:rPr lang="en-GB" sz="1600" dirty="0"/>
              <a:t> – Coordinate reference system to return the data in </a:t>
            </a:r>
          </a:p>
          <a:p>
            <a:pPr marL="0" indent="0">
              <a:buNone/>
            </a:pPr>
            <a:r>
              <a:rPr lang="en-GB" sz="1600" dirty="0"/>
              <a:t>(and also defines the CRS that COORDS values are defined in)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4747E5-8E7F-42CB-9E95-BB2D3937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Queries built on core query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637DA-8D0E-4DAB-85FB-613AE4B3A9EB}"/>
              </a:ext>
            </a:extLst>
          </p:cNvPr>
          <p:cNvSpPr txBox="1"/>
          <p:nvPr/>
        </p:nvSpPr>
        <p:spPr>
          <a:xfrm>
            <a:off x="252000" y="4778188"/>
            <a:ext cx="669564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2A2A2A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GB" sz="1800"/>
              <a:t>only when data has the dimensional component </a:t>
            </a: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2A2A2A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894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Met_Office_PowerPoint_Template" id="{087F1D55-BA79-4962-BA6D-E15AF8FC5BA3}" vid="{26193FBF-F427-4F77-AA54-31FE1D919D3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A2A2A"/>
      </a:dk1>
      <a:lt1>
        <a:srgbClr val="FFFFFF"/>
      </a:lt1>
      <a:dk2>
        <a:srgbClr val="A7A7A7"/>
      </a:dk2>
      <a:lt2>
        <a:srgbClr val="535353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9DC0C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A2A2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A2A2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F401DBF1A4B48960315539047D8C9" ma:contentTypeVersion="10" ma:contentTypeDescription="Create a new document." ma:contentTypeScope="" ma:versionID="d4ab3a1efb6c6698e5b10a2a5e0157ab">
  <xsd:schema xmlns:xsd="http://www.w3.org/2001/XMLSchema" xmlns:xs="http://www.w3.org/2001/XMLSchema" xmlns:p="http://schemas.microsoft.com/office/2006/metadata/properties" xmlns:ns2="87695d73-77f0-4bdc-af97-6069eead77bc" xmlns:ns3="11cb7e46-37bd-458d-a0ac-eb9b1dc50a63" targetNamespace="http://schemas.microsoft.com/office/2006/metadata/properties" ma:root="true" ma:fieldsID="529c5f4196657c5ad590143836a6b6cf" ns2:_="" ns3:_="">
    <xsd:import namespace="87695d73-77f0-4bdc-af97-6069eead77bc"/>
    <xsd:import namespace="11cb7e46-37bd-458d-a0ac-eb9b1dc50a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95d73-77f0-4bdc-af97-6069eead7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e46-37bd-458d-a0ac-eb9b1dc50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CBD1F6-91C3-4A38-8FFC-56DD4FC2B3B7}">
  <ds:schemaRefs>
    <ds:schemaRef ds:uri="11cb7e46-37bd-458d-a0ac-eb9b1dc50a63"/>
    <ds:schemaRef ds:uri="87695d73-77f0-4bdc-af97-6069eead77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93397B-B655-4024-991E-71097FB879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A2F132-67E6-49C3-97F0-4140932F8ABE}">
  <ds:schemaRefs>
    <ds:schemaRef ds:uri="11cb7e46-37bd-458d-a0ac-eb9b1dc50a63"/>
    <ds:schemaRef ds:uri="87695d73-77f0-4bdc-af97-6069eead77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1.Met_Office_PowerPoint_Template</Template>
  <TotalTime>645</TotalTime>
  <Words>1565</Words>
  <Application>Microsoft Office PowerPoint</Application>
  <PresentationFormat>On-screen Show (16:9)</PresentationFormat>
  <Paragraphs>266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Consolas</vt:lpstr>
      <vt:lpstr>Helvetica</vt:lpstr>
      <vt:lpstr>Lato</vt:lpstr>
      <vt:lpstr>Office Theme</vt:lpstr>
      <vt:lpstr>Office Theme</vt:lpstr>
      <vt:lpstr>OGC-API EDR</vt:lpstr>
      <vt:lpstr>Why a new API?</vt:lpstr>
      <vt:lpstr>Background</vt:lpstr>
      <vt:lpstr>OGC API EDR</vt:lpstr>
      <vt:lpstr>PowerPoint Presentation</vt:lpstr>
      <vt:lpstr>Data discovery</vt:lpstr>
      <vt:lpstr>Query (Sampling) types</vt:lpstr>
      <vt:lpstr>PowerPoint Presentation</vt:lpstr>
      <vt:lpstr>Queries built on core query parameters</vt:lpstr>
      <vt:lpstr>coords=POINT(X Y)&amp;z=Z1</vt:lpstr>
      <vt:lpstr>Position example</vt:lpstr>
      <vt:lpstr>Radius: extract data within a defined radius (Can also be combined with datetime)</vt:lpstr>
      <vt:lpstr>Radius example</vt:lpstr>
      <vt:lpstr>Area: extract data for a 2D geospatial domain  (Can also be combined with datetime)</vt:lpstr>
      <vt:lpstr>Area example</vt:lpstr>
      <vt:lpstr>Trajectory: extracts data along a defined path</vt:lpstr>
      <vt:lpstr>Trajectory example</vt:lpstr>
      <vt:lpstr>Trajectories can have more complex height and time coordinates</vt:lpstr>
      <vt:lpstr>Trajectory varying time example</vt:lpstr>
      <vt:lpstr>Corridor</vt:lpstr>
      <vt:lpstr>Corridor example</vt:lpstr>
      <vt:lpstr> Cube: extracts data for a 3D domain geospatial domain (Can also be combined with datetime)</vt:lpstr>
      <vt:lpstr>Cube example</vt:lpstr>
      <vt:lpstr>Locations</vt:lpstr>
      <vt:lpstr>Items</vt:lpstr>
      <vt:lpstr>EDR is still evolving</vt:lpstr>
      <vt:lpstr>Any questions?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Burgoyne, Mark</dc:creator>
  <cp:lastModifiedBy>Mark Burgoyne</cp:lastModifiedBy>
  <cp:revision>13</cp:revision>
  <cp:lastPrinted>2021-11-11T10:52:59Z</cp:lastPrinted>
  <dcterms:created xsi:type="dcterms:W3CDTF">2021-05-04T07:13:42Z</dcterms:created>
  <dcterms:modified xsi:type="dcterms:W3CDTF">2023-04-24T11:49:09Z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0x01010098AF401DBF1A4B48960315539047D8C9</vt:lpwstr>
  </property>
</Properties>
</file>