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  <p:sldMasterId id="2147483676" r:id="rId5"/>
    <p:sldMasterId id="2147483684" r:id="rId6"/>
  </p:sldMasterIdLst>
  <p:notesMasterIdLst>
    <p:notesMasterId r:id="rId18"/>
  </p:notesMasterIdLst>
  <p:sldIdLst>
    <p:sldId id="256" r:id="rId7"/>
    <p:sldId id="267" r:id="rId8"/>
    <p:sldId id="257" r:id="rId9"/>
    <p:sldId id="276" r:id="rId10"/>
    <p:sldId id="261" r:id="rId11"/>
    <p:sldId id="274" r:id="rId12"/>
    <p:sldId id="272" r:id="rId13"/>
    <p:sldId id="273" r:id="rId14"/>
    <p:sldId id="449" r:id="rId15"/>
    <p:sldId id="451" r:id="rId16"/>
    <p:sldId id="45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4660"/>
  </p:normalViewPr>
  <p:slideViewPr>
    <p:cSldViewPr snapToGrid="0">
      <p:cViewPr varScale="1">
        <p:scale>
          <a:sx n="67" d="100"/>
          <a:sy n="67" d="100"/>
        </p:scale>
        <p:origin x="45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F8CF06-3D61-47A3-86F3-474F1E8A6F48}" type="datetimeFigureOut">
              <a:rPr lang="en-US" smtClean="0"/>
              <a:t>26-Apr-2023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5640DC-74DB-4CAE-A5B2-E68CFCD54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61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5B41-4FD6-4DAF-B959-3009525B9B1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8842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28B0E8-54BF-425C-9FA5-F4F4A96280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9791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1531" y="2130426"/>
            <a:ext cx="9406069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01957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9534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1" y="260350"/>
            <a:ext cx="2383367" cy="58229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68501" y="260350"/>
            <a:ext cx="6946900" cy="58229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80661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8501" y="260351"/>
            <a:ext cx="9503833" cy="720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968500" y="1557338"/>
            <a:ext cx="4665133" cy="4525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36834" y="1557338"/>
            <a:ext cx="4665133" cy="4525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33437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968500" y="260350"/>
            <a:ext cx="9533467" cy="58229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04218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531" y="0"/>
            <a:ext cx="9820672" cy="1143000"/>
          </a:xfrm>
        </p:spPr>
        <p:txBody>
          <a:bodyPr/>
          <a:lstStyle>
            <a:lvl1pPr algn="l"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967541" y="1600201"/>
            <a:ext cx="4026859" cy="4525963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5534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000" y="2628509"/>
            <a:ext cx="3504000" cy="4229631"/>
          </a:xfrm>
          <a:prstGeom prst="rect">
            <a:avLst/>
          </a:prstGeom>
        </p:spPr>
      </p:pic>
      <p:pic>
        <p:nvPicPr>
          <p:cNvPr id="36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09"/>
            <a:ext cx="3504000" cy="4229631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1824000" y="2480400"/>
            <a:ext cx="8400000" cy="1267200"/>
          </a:xfrm>
          <a:prstGeom prst="rect">
            <a:avLst/>
          </a:prstGeom>
        </p:spPr>
        <p:txBody>
          <a:bodyPr lIns="90000" rIns="90000" anchor="b">
            <a:spAutoFit/>
          </a:bodyPr>
          <a:lstStyle>
            <a:lvl1pPr>
              <a:lnSpc>
                <a:spcPts val="4500"/>
              </a:lnSpc>
              <a:defRPr sz="4500" cap="all" baseline="0">
                <a:solidFill>
                  <a:schemeClr val="bg1"/>
                </a:solidFill>
              </a:defRPr>
            </a:lvl1pPr>
          </a:lstStyle>
          <a:p>
            <a:r>
              <a:rPr kumimoji="0" lang="en-US" dirty="0"/>
              <a:t>Click to edit Presentation title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1824000" y="3805200"/>
            <a:ext cx="8400000" cy="352800"/>
          </a:xfrm>
        </p:spPr>
        <p:txBody>
          <a:bodyPr lIns="90000" rIns="90000">
            <a:sp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dirty="0"/>
              <a:t>Click to </a:t>
            </a:r>
            <a:r>
              <a:rPr kumimoji="0" lang="fr-FR" dirty="0" err="1"/>
              <a:t>edit</a:t>
            </a:r>
            <a:r>
              <a:rPr kumimoji="0" lang="fr-FR" dirty="0"/>
              <a:t> </a:t>
            </a:r>
            <a:r>
              <a:rPr kumimoji="0" lang="fr-FR" dirty="0" err="1"/>
              <a:t>Subtitle</a:t>
            </a:r>
            <a:endParaRPr kumimoji="0" lang="en-US" dirty="0"/>
          </a:p>
        </p:txBody>
      </p:sp>
      <p:pic>
        <p:nvPicPr>
          <p:cNvPr id="37" name="Imag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1601" y="432000"/>
            <a:ext cx="923076" cy="1440000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537600" y="6411600"/>
            <a:ext cx="12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3B129F90-746A-46B5-8E54-871C7C7BE173}" type="datetime1">
              <a:rPr lang="en-GB" smtClean="0"/>
              <a:t>26/04/2023</a:t>
            </a:fld>
            <a:endParaRPr lang="en-GB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4000" y="6411600"/>
            <a:ext cx="624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endParaRPr lang="en-GB"/>
          </a:p>
        </p:txBody>
      </p:sp>
      <p:pic>
        <p:nvPicPr>
          <p:cNvPr id="10" name="Imag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000" y="6055201"/>
            <a:ext cx="2323200" cy="57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2990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537600" y="6411600"/>
            <a:ext cx="12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417D7258-B027-4622-A3E5-B691527DCBA0}" type="datetime1">
              <a:rPr lang="en-GB" smtClean="0"/>
              <a:t>26/04/2023</a:t>
            </a:fld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4000" y="6411600"/>
            <a:ext cx="624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20000" y="6411600"/>
            <a:ext cx="456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CFFE093C-CC08-4031-8F15-69FA52FC222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440000" y="237600"/>
            <a:ext cx="9888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edit Slide title</a:t>
            </a:r>
            <a:br>
              <a:rPr lang="en-US" dirty="0"/>
            </a:br>
            <a:r>
              <a:rPr lang="en-US" dirty="0"/>
              <a:t>Slide title can be extended to two lines</a:t>
            </a:r>
          </a:p>
        </p:txBody>
      </p:sp>
    </p:spTree>
    <p:extLst>
      <p:ext uri="{BB962C8B-B14F-4D97-AF65-F5344CB8AC3E}">
        <p14:creationId xmlns:p14="http://schemas.microsoft.com/office/powerpoint/2010/main" val="16133118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24801" y="5328000"/>
            <a:ext cx="1267209" cy="1530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2800" y="468000"/>
            <a:ext cx="923077" cy="1440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680000" y="2928144"/>
            <a:ext cx="8832000" cy="1041311"/>
          </a:xfrm>
        </p:spPr>
        <p:txBody>
          <a:bodyPr anchor="ctr" anchorCtr="0">
            <a:spAutoFit/>
          </a:bodyPr>
          <a:lstStyle>
            <a:lvl1pPr algn="ctr">
              <a:lnSpc>
                <a:spcPts val="3700"/>
              </a:lnSpc>
              <a:defRPr sz="3700" b="0" i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Header title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537600" y="6411600"/>
            <a:ext cx="12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8EF48493-CF71-4F51-BE08-C83B73FB12FC}" type="datetime1">
              <a:rPr lang="en-GB" smtClean="0"/>
              <a:t>26/04/2023</a:t>
            </a:fld>
            <a:endParaRPr lang="en-GB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4000" y="6411600"/>
            <a:ext cx="624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20000" y="6411600"/>
            <a:ext cx="456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tx2"/>
                </a:solidFill>
                <a:latin typeface="Arial"/>
              </a:defRPr>
            </a:lvl1pPr>
          </a:lstStyle>
          <a:p>
            <a:fld id="{CFFE093C-CC08-4031-8F15-69FA52FC22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5770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000" y="2628509"/>
            <a:ext cx="3504000" cy="4229631"/>
          </a:xfrm>
          <a:prstGeom prst="rect">
            <a:avLst/>
          </a:prstGeom>
        </p:spPr>
      </p:pic>
      <p:pic>
        <p:nvPicPr>
          <p:cNvPr id="36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09"/>
            <a:ext cx="3504000" cy="4229631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1824000" y="2480400"/>
            <a:ext cx="8400000" cy="1267200"/>
          </a:xfrm>
          <a:prstGeom prst="rect">
            <a:avLst/>
          </a:prstGeom>
        </p:spPr>
        <p:txBody>
          <a:bodyPr lIns="90000" rIns="90000" anchor="b">
            <a:spAutoFit/>
          </a:bodyPr>
          <a:lstStyle>
            <a:lvl1pPr>
              <a:lnSpc>
                <a:spcPts val="4500"/>
              </a:lnSpc>
              <a:defRPr sz="4500" cap="all" baseline="0">
                <a:solidFill>
                  <a:schemeClr val="bg1"/>
                </a:solidFill>
              </a:defRPr>
            </a:lvl1pPr>
          </a:lstStyle>
          <a:p>
            <a:r>
              <a:rPr kumimoji="0" lang="en-US" dirty="0"/>
              <a:t>Click to edit Presentation title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1824000" y="3805200"/>
            <a:ext cx="8400000" cy="352800"/>
          </a:xfrm>
        </p:spPr>
        <p:txBody>
          <a:bodyPr lIns="90000" rIns="90000">
            <a:sp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dirty="0"/>
              <a:t>Click to </a:t>
            </a:r>
            <a:r>
              <a:rPr kumimoji="0" lang="fr-FR" dirty="0" err="1"/>
              <a:t>edit</a:t>
            </a:r>
            <a:r>
              <a:rPr kumimoji="0" lang="fr-FR" dirty="0"/>
              <a:t> </a:t>
            </a:r>
            <a:r>
              <a:rPr kumimoji="0" lang="fr-FR" dirty="0" err="1"/>
              <a:t>Subtitle</a:t>
            </a:r>
            <a:endParaRPr kumimoji="0" lang="en-US" dirty="0"/>
          </a:p>
        </p:txBody>
      </p:sp>
      <p:pic>
        <p:nvPicPr>
          <p:cNvPr id="37" name="Imag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1601" y="432000"/>
            <a:ext cx="923076" cy="1440000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537600" y="6411600"/>
            <a:ext cx="12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386CD5FD-1ABA-4C03-A46D-27D05969D556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4000" y="6411600"/>
            <a:ext cx="624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endParaRPr lang="en-GB"/>
          </a:p>
        </p:txBody>
      </p:sp>
      <p:pic>
        <p:nvPicPr>
          <p:cNvPr id="10" name="Imag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000" y="6055201"/>
            <a:ext cx="2323200" cy="57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9382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537600" y="6411600"/>
            <a:ext cx="12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386CD5FD-1ABA-4C03-A46D-27D05969D556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4000" y="6411600"/>
            <a:ext cx="624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20000" y="6411600"/>
            <a:ext cx="456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39CD462A-6B07-42E0-9D4B-9CC63C452679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440000" y="237600"/>
            <a:ext cx="9888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edit Slide title</a:t>
            </a:r>
            <a:br>
              <a:rPr lang="en-US" dirty="0"/>
            </a:br>
            <a:r>
              <a:rPr lang="en-US" dirty="0"/>
              <a:t>Slide title can be extended to two lines</a:t>
            </a:r>
          </a:p>
        </p:txBody>
      </p:sp>
    </p:spTree>
    <p:extLst>
      <p:ext uri="{BB962C8B-B14F-4D97-AF65-F5344CB8AC3E}">
        <p14:creationId xmlns:p14="http://schemas.microsoft.com/office/powerpoint/2010/main" val="1846525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04325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24801" y="5328000"/>
            <a:ext cx="1267209" cy="1530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2800" y="468000"/>
            <a:ext cx="923077" cy="1440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680000" y="2928144"/>
            <a:ext cx="8832000" cy="1041311"/>
          </a:xfrm>
        </p:spPr>
        <p:txBody>
          <a:bodyPr anchor="ctr" anchorCtr="0">
            <a:spAutoFit/>
          </a:bodyPr>
          <a:lstStyle>
            <a:lvl1pPr algn="ctr">
              <a:lnSpc>
                <a:spcPts val="3700"/>
              </a:lnSpc>
              <a:defRPr sz="3700" b="0" i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Header title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537600" y="6411600"/>
            <a:ext cx="12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386CD5FD-1ABA-4C03-A46D-27D05969D556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4000" y="6411600"/>
            <a:ext cx="624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20000" y="6411600"/>
            <a:ext cx="456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tx2"/>
                </a:solidFill>
                <a:latin typeface="Arial"/>
              </a:defRPr>
            </a:lvl1pPr>
          </a:lstStyle>
          <a:p>
            <a:fld id="{39CD462A-6B07-42E0-9D4B-9CC63C4526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0166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562" y="4406901"/>
            <a:ext cx="916672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59562" y="2906713"/>
            <a:ext cx="916672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106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68500" y="1557338"/>
            <a:ext cx="4665133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36834" y="1557338"/>
            <a:ext cx="4665133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7344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531" y="188640"/>
            <a:ext cx="971086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7541" y="1535113"/>
            <a:ext cx="402897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67541" y="2174875"/>
            <a:ext cx="402897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8153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32976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1925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4858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2431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68501" y="260351"/>
            <a:ext cx="950383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68500" y="1557338"/>
            <a:ext cx="9533467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graphicFrame>
        <p:nvGraphicFramePr>
          <p:cNvPr id="1028" name="Object 7"/>
          <p:cNvGraphicFramePr>
            <a:graphicFrameLocks noChangeAspect="1"/>
          </p:cNvGraphicFramePr>
          <p:nvPr/>
        </p:nvGraphicFramePr>
        <p:xfrm>
          <a:off x="334433" y="188914"/>
          <a:ext cx="1441451" cy="626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16" imgW="1362265" imgH="7095238" progId="MSPhotoEd.3">
                  <p:embed/>
                </p:oleObj>
              </mc:Choice>
              <mc:Fallback>
                <p:oleObj name="Photo Editor Photo" r:id="rId16" imgW="1362265" imgH="7095238" progId="MSPhotoEd.3">
                  <p:embed/>
                  <p:pic>
                    <p:nvPicPr>
                      <p:cNvPr id="102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433" y="188914"/>
                        <a:ext cx="1441451" cy="6264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Rectangle 9"/>
          <p:cNvSpPr>
            <a:spLocks noChangeArrowheads="1"/>
          </p:cNvSpPr>
          <p:nvPr userDrawn="1"/>
        </p:nvSpPr>
        <p:spPr bwMode="auto">
          <a:xfrm flipV="1">
            <a:off x="1930400" y="990601"/>
            <a:ext cx="10058400" cy="74613"/>
          </a:xfrm>
          <a:prstGeom prst="rect">
            <a:avLst/>
          </a:prstGeom>
          <a:gradFill rotWithShape="0">
            <a:gsLst>
              <a:gs pos="0">
                <a:srgbClr val="33CCFF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7868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6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accent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accent6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accent6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accent6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accent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801" y="5328185"/>
            <a:ext cx="1267209" cy="1529631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 bwMode="auto">
          <a:xfrm>
            <a:off x="672000" y="1306800"/>
            <a:ext cx="10872000" cy="0"/>
          </a:xfrm>
          <a:prstGeom prst="rect">
            <a:avLst/>
          </a:prstGeom>
          <a:noFill/>
          <a:ln w="6350" cap="flat" cmpd="sng" algn="ctr">
            <a:solidFill>
              <a:srgbClr val="72727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65 Medium" pitchFamily="34" charset="0"/>
            </a:endParaRPr>
          </a:p>
        </p:txBody>
      </p:sp>
      <p:pic>
        <p:nvPicPr>
          <p:cNvPr id="24" name="Image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7201" y="288000"/>
            <a:ext cx="611537" cy="954000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24000" y="1602000"/>
            <a:ext cx="10958400" cy="4525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1440000" y="237600"/>
            <a:ext cx="9888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Slide title</a:t>
            </a:r>
            <a:br>
              <a:rPr lang="en-US" dirty="0"/>
            </a:br>
            <a:r>
              <a:rPr lang="en-US" dirty="0"/>
              <a:t>Slide title can be extended to two lines</a:t>
            </a:r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2"/>
          </p:nvPr>
        </p:nvSpPr>
        <p:spPr>
          <a:xfrm>
            <a:off x="537600" y="6411600"/>
            <a:ext cx="12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41F6A293-0EC1-465B-91DE-D9199ADEEF0F}" type="datetime1">
              <a:rPr lang="en-GB" smtClean="0"/>
              <a:t>26/04/2023</a:t>
            </a:fld>
            <a:endParaRPr lang="en-GB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4000" y="6411600"/>
            <a:ext cx="624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20000" y="6411600"/>
            <a:ext cx="456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CFFE093C-CC08-4031-8F15-69FA52FC22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890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000" indent="-342000" algn="l" rtl="0" eaLnBrk="1" latinLnBrk="0" hangingPunct="1">
        <a:spcBef>
          <a:spcPts val="768"/>
        </a:spcBef>
        <a:buClr>
          <a:schemeClr val="tx1"/>
        </a:buClr>
        <a:buFont typeface="Arial" pitchFamily="34" charset="0"/>
        <a:buChar char="•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00" indent="-284400" algn="l" rtl="0" eaLnBrk="1" latinLnBrk="0" hangingPunct="1">
        <a:spcBef>
          <a:spcPts val="672"/>
        </a:spcBef>
        <a:buClr>
          <a:schemeClr val="tx1"/>
        </a:buClr>
        <a:buFont typeface="Arial" pitchFamily="34" charset="0"/>
        <a:buChar char="–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800" indent="-230400" algn="l" rtl="0" eaLnBrk="1" latinLnBrk="0" hangingPunct="1">
        <a:spcBef>
          <a:spcPts val="576"/>
        </a:spcBef>
        <a:buClr>
          <a:schemeClr val="tx1"/>
        </a:buClr>
        <a:buFont typeface="Arial" pitchFamily="34" charset="0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2000" indent="-230400" algn="l" rtl="0" eaLnBrk="1" latinLnBrk="0" hangingPunct="1">
        <a:spcBef>
          <a:spcPts val="480"/>
        </a:spcBef>
        <a:buClr>
          <a:schemeClr val="tx1"/>
        </a:buClr>
        <a:buFont typeface="Arial" pitchFamily="34" charset="0"/>
        <a:buChar char="–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9200" indent="-230400" algn="l" rtl="0" eaLnBrk="1" latinLnBrk="0" hangingPunct="1">
        <a:spcBef>
          <a:spcPts val="480"/>
        </a:spcBef>
        <a:buClr>
          <a:schemeClr val="tx1"/>
        </a:buClr>
        <a:buFont typeface="Arial" pitchFamily="34" charset="0"/>
        <a:buChar char="»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801" y="5328185"/>
            <a:ext cx="1267209" cy="1529631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 bwMode="auto">
          <a:xfrm>
            <a:off x="672000" y="1306800"/>
            <a:ext cx="10872000" cy="0"/>
          </a:xfrm>
          <a:prstGeom prst="rect">
            <a:avLst/>
          </a:prstGeom>
          <a:noFill/>
          <a:ln w="6350" cap="flat" cmpd="sng" algn="ctr">
            <a:solidFill>
              <a:srgbClr val="72727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65 Medium" pitchFamily="34" charset="0"/>
            </a:endParaRPr>
          </a:p>
        </p:txBody>
      </p:sp>
      <p:pic>
        <p:nvPicPr>
          <p:cNvPr id="24" name="Image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7201" y="288000"/>
            <a:ext cx="611537" cy="954000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24000" y="1602000"/>
            <a:ext cx="10958400" cy="4525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1440000" y="237600"/>
            <a:ext cx="9888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Slide title</a:t>
            </a:r>
            <a:br>
              <a:rPr lang="en-US" dirty="0"/>
            </a:br>
            <a:r>
              <a:rPr lang="en-US" dirty="0"/>
              <a:t>Slide title can be extended to two lines</a:t>
            </a:r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2"/>
          </p:nvPr>
        </p:nvSpPr>
        <p:spPr>
          <a:xfrm>
            <a:off x="537600" y="6411600"/>
            <a:ext cx="12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5BC4EF2A-851D-4E77-B78C-9ACF8063B57C}" type="datetimeFigureOut">
              <a:rPr lang="fr-FR" smtClean="0"/>
              <a:t>26/04/2023</a:t>
            </a:fld>
            <a:endParaRPr lang="fr-FR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4000" y="6411600"/>
            <a:ext cx="624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fr-FR"/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20000" y="6411600"/>
            <a:ext cx="456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0145341A-38AE-483C-B4A5-FDC52283444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3931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000" indent="-342000" algn="l" rtl="0" eaLnBrk="1" latinLnBrk="0" hangingPunct="1">
        <a:spcBef>
          <a:spcPts val="768"/>
        </a:spcBef>
        <a:buClr>
          <a:schemeClr val="tx1"/>
        </a:buClr>
        <a:buFont typeface="Arial" pitchFamily="34" charset="0"/>
        <a:buChar char="•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00" indent="-284400" algn="l" rtl="0" eaLnBrk="1" latinLnBrk="0" hangingPunct="1">
        <a:spcBef>
          <a:spcPts val="672"/>
        </a:spcBef>
        <a:buClr>
          <a:schemeClr val="tx1"/>
        </a:buClr>
        <a:buFont typeface="Arial" pitchFamily="34" charset="0"/>
        <a:buChar char="–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800" indent="-230400" algn="l" rtl="0" eaLnBrk="1" latinLnBrk="0" hangingPunct="1">
        <a:spcBef>
          <a:spcPts val="576"/>
        </a:spcBef>
        <a:buClr>
          <a:schemeClr val="tx1"/>
        </a:buClr>
        <a:buFont typeface="Arial" pitchFamily="34" charset="0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2000" indent="-230400" algn="l" rtl="0" eaLnBrk="1" latinLnBrk="0" hangingPunct="1">
        <a:spcBef>
          <a:spcPts val="480"/>
        </a:spcBef>
        <a:buClr>
          <a:schemeClr val="tx1"/>
        </a:buClr>
        <a:buFont typeface="Arial" pitchFamily="34" charset="0"/>
        <a:buChar char="–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9200" indent="-230400" algn="l" rtl="0" eaLnBrk="1" latinLnBrk="0" hangingPunct="1">
        <a:spcBef>
          <a:spcPts val="480"/>
        </a:spcBef>
        <a:buClr>
          <a:schemeClr val="tx1"/>
        </a:buClr>
        <a:buFont typeface="Arial" pitchFamily="34" charset="0"/>
        <a:buChar char="»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787/d8bbdcfa-en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7890" y="2020815"/>
            <a:ext cx="9513059" cy="1246495"/>
          </a:xfrm>
        </p:spPr>
        <p:txBody>
          <a:bodyPr/>
          <a:lstStyle/>
          <a:p>
            <a:r>
              <a:rPr lang="en-GB" sz="4800" dirty="0"/>
              <a:t>Understanding the Uses </a:t>
            </a:r>
            <a:br>
              <a:rPr lang="en-GB" sz="4800" dirty="0"/>
            </a:br>
            <a:r>
              <a:rPr lang="en-GB" sz="4800" dirty="0"/>
              <a:t>&amp; VALUE of Marine Data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97889" y="3250924"/>
            <a:ext cx="9513059" cy="1374735"/>
          </a:xfrm>
        </p:spPr>
        <p:txBody>
          <a:bodyPr/>
          <a:lstStyle/>
          <a:p>
            <a:r>
              <a:rPr lang="en-GB" sz="2000" dirty="0"/>
              <a:t>OECD survey of marine data archive and management centre users </a:t>
            </a:r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46F3EE5-E7A8-41D0-B246-B141ED2693B5}"/>
              </a:ext>
            </a:extLst>
          </p:cNvPr>
          <p:cNvSpPr txBox="1">
            <a:spLocks/>
          </p:cNvSpPr>
          <p:nvPr/>
        </p:nvSpPr>
        <p:spPr>
          <a:xfrm>
            <a:off x="538125" y="5853898"/>
            <a:ext cx="7315451" cy="861774"/>
          </a:xfrm>
          <a:prstGeom prst="rect">
            <a:avLst/>
          </a:prstGeom>
        </p:spPr>
        <p:txBody>
          <a:bodyPr vert="horz" wrap="square" lIns="90000" tIns="45720" rIns="90000" bIns="45720" anchor="t">
            <a:spAutoFit/>
          </a:bodyPr>
          <a:lstStyle>
            <a:lvl1pPr marL="0" indent="0" algn="l" rtl="0" eaLnBrk="1" latinLnBrk="0" hangingPunct="1">
              <a:lnSpc>
                <a:spcPts val="2000"/>
              </a:lnSpc>
              <a:spcBef>
                <a:spcPts val="0"/>
              </a:spcBef>
              <a:buClr>
                <a:schemeClr val="tx1"/>
              </a:buClr>
              <a:buFont typeface="Arial" pitchFamily="34" charset="0"/>
              <a:buNone/>
              <a:defRPr kumimoji="0" sz="1800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672"/>
              </a:spcBef>
              <a:buClr>
                <a:schemeClr val="tx1"/>
              </a:buClr>
              <a:buFont typeface="Arial" pitchFamily="34" charset="0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76"/>
              </a:spcBef>
              <a:buClr>
                <a:schemeClr val="tx1"/>
              </a:buClr>
              <a:buFont typeface="Arial" pitchFamily="34" charset="0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80"/>
              </a:spcBef>
              <a:buClr>
                <a:schemeClr val="tx1"/>
              </a:buClr>
              <a:buFont typeface="Arial" pitchFamily="34" charset="0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80"/>
              </a:spcBef>
              <a:buClr>
                <a:schemeClr val="tx1"/>
              </a:buClr>
              <a:buFont typeface="Arial" pitchFamily="34" charset="0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727272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MEDIN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Open Meeting 26th April 2023</a:t>
            </a:r>
          </a:p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727272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Enhancing the national framework for sharing UK marine data. </a:t>
            </a:r>
            <a:endParaRPr kumimoji="0" lang="en-GB" sz="18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727272"/>
              </a:buClr>
              <a:buSzTx/>
              <a:buFont typeface="Arial" pitchFamily="34" charset="0"/>
              <a:buNone/>
              <a:tabLst/>
              <a:defRPr/>
            </a:pPr>
            <a:endParaRPr kumimoji="0" lang="en-GB" sz="18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1F1A3615-8092-1902-CD84-18CC0BA5458A}"/>
              </a:ext>
            </a:extLst>
          </p:cNvPr>
          <p:cNvSpPr txBox="1">
            <a:spLocks/>
          </p:cNvSpPr>
          <p:nvPr/>
        </p:nvSpPr>
        <p:spPr>
          <a:xfrm>
            <a:off x="1897888" y="3947117"/>
            <a:ext cx="6304001" cy="861774"/>
          </a:xfrm>
          <a:prstGeom prst="rect">
            <a:avLst/>
          </a:prstGeom>
        </p:spPr>
        <p:txBody>
          <a:bodyPr vert="horz" lIns="90000" rIns="90000">
            <a:spAutoFit/>
          </a:bodyPr>
          <a:lstStyle>
            <a:lvl1pPr marL="0" indent="0" algn="l" rtl="0" eaLnBrk="1" latinLnBrk="0" hangingPunct="1">
              <a:lnSpc>
                <a:spcPts val="2000"/>
              </a:lnSpc>
              <a:spcBef>
                <a:spcPts val="0"/>
              </a:spcBef>
              <a:buClr>
                <a:schemeClr val="tx1"/>
              </a:buClr>
              <a:buFont typeface="Arial" pitchFamily="34" charset="0"/>
              <a:buNone/>
              <a:defRPr kumimoji="0" sz="1800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672"/>
              </a:spcBef>
              <a:buClr>
                <a:schemeClr val="tx1"/>
              </a:buClr>
              <a:buFont typeface="Arial" pitchFamily="34" charset="0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76"/>
              </a:spcBef>
              <a:buClr>
                <a:schemeClr val="tx1"/>
              </a:buClr>
              <a:buFont typeface="Arial" pitchFamily="34" charset="0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80"/>
              </a:spcBef>
              <a:buClr>
                <a:schemeClr val="tx1"/>
              </a:buClr>
              <a:buFont typeface="Arial" pitchFamily="34" charset="0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80"/>
              </a:spcBef>
              <a:buClr>
                <a:schemeClr val="tx1"/>
              </a:buClr>
              <a:buFont typeface="Arial" pitchFamily="34" charset="0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Claire Jolly, </a:t>
            </a:r>
            <a:r>
              <a:rPr lang="fr-FR"/>
              <a:t>Head of Unit</a:t>
            </a:r>
          </a:p>
          <a:p>
            <a:r>
              <a:rPr lang="fr-FR"/>
              <a:t>OECD </a:t>
            </a:r>
            <a:r>
              <a:rPr lang="en-US"/>
              <a:t>Science, Technology and Innovation Directorate</a:t>
            </a:r>
          </a:p>
          <a:p>
            <a:r>
              <a:rPr lang="en-GB"/>
              <a:t>Claire.Jolly@oecd.org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3564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CCB45-E186-490E-85A6-8A1EA0EA2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000" y="218550"/>
            <a:ext cx="9888000" cy="1022400"/>
          </a:xfrm>
        </p:spPr>
        <p:txBody>
          <a:bodyPr/>
          <a:lstStyle/>
          <a:p>
            <a:r>
              <a:rPr lang="fr-FR" dirty="0" err="1">
                <a:solidFill>
                  <a:schemeClr val="tx2"/>
                </a:solidFill>
              </a:rPr>
              <a:t>Two</a:t>
            </a:r>
            <a:r>
              <a:rPr lang="fr-FR" dirty="0">
                <a:solidFill>
                  <a:schemeClr val="tx2"/>
                </a:solidFill>
              </a:rPr>
              <a:t> </a:t>
            </a:r>
            <a:r>
              <a:rPr lang="fr-FR" dirty="0" err="1">
                <a:solidFill>
                  <a:schemeClr val="tx2"/>
                </a:solidFill>
              </a:rPr>
              <a:t>ongoing</a:t>
            </a:r>
            <a:r>
              <a:rPr lang="fr-FR" dirty="0">
                <a:solidFill>
                  <a:schemeClr val="tx2"/>
                </a:solidFill>
              </a:rPr>
              <a:t> case </a:t>
            </a:r>
            <a:r>
              <a:rPr lang="fr-FR" dirty="0" err="1">
                <a:solidFill>
                  <a:schemeClr val="tx2"/>
                </a:solidFill>
              </a:rPr>
              <a:t>studies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44CC70-3904-45E5-B5D6-6A46E2802D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B6AAC411-3094-4083-9219-E8919B3F0A50}"/>
              </a:ext>
            </a:extLst>
          </p:cNvPr>
          <p:cNvSpPr txBox="1">
            <a:spLocks/>
          </p:cNvSpPr>
          <p:nvPr/>
        </p:nvSpPr>
        <p:spPr>
          <a:xfrm>
            <a:off x="838200" y="1476374"/>
            <a:ext cx="5539105" cy="52503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Calibri" panose="020F0502020204030204" pitchFamily="34" charset="0"/>
              </a:rPr>
              <a:t>Belgium / Flanders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latin typeface="+mj-lt"/>
                <a:cs typeface="Calibri" panose="020F0502020204030204" pitchFamily="34" charset="0"/>
              </a:rPr>
              <a:t>Surveys in English/Flemish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latin typeface="+mj-lt"/>
                <a:cs typeface="Calibri" panose="020F0502020204030204" pitchFamily="34" charset="0"/>
              </a:rPr>
              <a:t>Advertised on data repositories and social media by Flemish colleagues (efficient!)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latin typeface="+mj-lt"/>
                <a:cs typeface="Calibri" panose="020F0502020204030204" pitchFamily="34" charset="0"/>
              </a:rPr>
              <a:t>Just closed, already very interesting results on very different types of users (app developers)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Calibri" panose="020F0502020204030204" pitchFamily="34" charset="0"/>
              </a:rPr>
              <a:t>Portugal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latin typeface="+mj-lt"/>
                <a:cs typeface="Calibri" panose="020F0502020204030204" pitchFamily="34" charset="0"/>
              </a:rPr>
              <a:t>Surveys in English/ Portuguese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latin typeface="+mj-lt"/>
                <a:cs typeface="Calibri" panose="020F0502020204030204" pitchFamily="34" charset="0"/>
              </a:rPr>
              <a:t>Advertised on social media by videos</a:t>
            </a:r>
          </a:p>
          <a:p>
            <a:pPr marL="457200" lvl="1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>
              <a:latin typeface="+mj-lt"/>
              <a:cs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1610C5-C617-4D6B-8A07-E536BDE45A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5538">
            <a:off x="6770652" y="1100564"/>
            <a:ext cx="4356000" cy="2580402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6AF8CC95-5E4C-419C-9667-1553481BCB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20000" y="6440175"/>
            <a:ext cx="456000" cy="2448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FE093C-CC08-4031-8F15-69FA52FC2226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1656BC-E87E-F306-6F74-CD0646BD6E3C}"/>
              </a:ext>
            </a:extLst>
          </p:cNvPr>
          <p:cNvSpPr txBox="1"/>
          <p:nvPr/>
        </p:nvSpPr>
        <p:spPr>
          <a:xfrm>
            <a:off x="6667405" y="4373631"/>
            <a:ext cx="499089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Bef>
                <a:spcPts val="1200"/>
              </a:spcBef>
              <a:buNone/>
            </a:pPr>
            <a:r>
              <a:rPr lang="en-US" sz="2000" b="1" dirty="0">
                <a:solidFill>
                  <a:schemeClr val="tx2"/>
                </a:solidFill>
                <a:latin typeface="+mj-lt"/>
              </a:rPr>
              <a:t>…And ongoing research on drafting methods for marine data valuation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1800" b="1" dirty="0">
                <a:cs typeface="Calibri" panose="020F0502020204030204" pitchFamily="34" charset="0"/>
              </a:rPr>
              <a:t>Joint </a:t>
            </a:r>
            <a:r>
              <a:rPr lang="en-US" sz="1800" b="1" dirty="0" err="1">
                <a:cs typeface="Calibri" panose="020F0502020204030204" pitchFamily="34" charset="0"/>
              </a:rPr>
              <a:t>GOOS</a:t>
            </a:r>
            <a:r>
              <a:rPr lang="en-US" sz="1800" b="1" dirty="0">
                <a:cs typeface="Calibri" panose="020F0502020204030204" pitchFamily="34" charset="0"/>
              </a:rPr>
              <a:t>-Univ. of New Mexico-OECD work: </a:t>
            </a:r>
            <a:r>
              <a:rPr lang="en-US" sz="1800" dirty="0">
                <a:cs typeface="Calibri" panose="020F0502020204030204" pitchFamily="34" charset="0"/>
              </a:rPr>
              <a:t>develop an experimental and generic model for valuation to be applicable to various sectors identified in the value chain exercise and beyond </a:t>
            </a:r>
          </a:p>
        </p:txBody>
      </p:sp>
    </p:spTree>
    <p:extLst>
      <p:ext uri="{BB962C8B-B14F-4D97-AF65-F5344CB8AC3E}">
        <p14:creationId xmlns:p14="http://schemas.microsoft.com/office/powerpoint/2010/main" val="30500086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CCB45-E186-490E-85A6-8A1EA0EA2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>
                <a:solidFill>
                  <a:schemeClr val="tx2"/>
                </a:solidFill>
              </a:rPr>
              <a:t>Linking</a:t>
            </a:r>
            <a:r>
              <a:rPr lang="fr-FR" dirty="0">
                <a:solidFill>
                  <a:schemeClr val="tx2"/>
                </a:solidFill>
              </a:rPr>
              <a:t> all </a:t>
            </a:r>
            <a:r>
              <a:rPr lang="fr-FR" dirty="0" err="1">
                <a:solidFill>
                  <a:schemeClr val="tx2"/>
                </a:solidFill>
              </a:rPr>
              <a:t>this</a:t>
            </a:r>
            <a:r>
              <a:rPr lang="fr-FR" dirty="0">
                <a:solidFill>
                  <a:schemeClr val="tx2"/>
                </a:solidFill>
              </a:rPr>
              <a:t> to the big </a:t>
            </a:r>
            <a:r>
              <a:rPr lang="fr-FR" dirty="0" err="1">
                <a:solidFill>
                  <a:schemeClr val="tx2"/>
                </a:solidFill>
              </a:rPr>
              <a:t>picture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44CC70-3904-45E5-B5D6-6A46E2802D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B6AAC411-3094-4083-9219-E8919B3F0A50}"/>
              </a:ext>
            </a:extLst>
          </p:cNvPr>
          <p:cNvSpPr txBox="1">
            <a:spLocks/>
          </p:cNvSpPr>
          <p:nvPr/>
        </p:nvSpPr>
        <p:spPr>
          <a:xfrm>
            <a:off x="447675" y="1434619"/>
            <a:ext cx="11334750" cy="51857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400" b="1" dirty="0">
                <a:solidFill>
                  <a:schemeClr val="tx2"/>
                </a:solidFill>
                <a:effectLst/>
                <a:latin typeface="+mj-lt"/>
                <a:ea typeface="Times New Roman" panose="02020603050405020304" pitchFamily="18" charset="0"/>
              </a:rPr>
              <a:t>Ocean environment &amp; ocean economy evolving rapidly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latin typeface="+mj-lt"/>
                <a:cs typeface="Calibri" panose="020F0502020204030204" pitchFamily="34" charset="0"/>
              </a:rPr>
              <a:t>Need more data from more places, but also different types of data, to respond to policy demands (timeseries on biodiversity, seabed composition…)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latin typeface="+mj-lt"/>
                <a:cs typeface="Calibri" panose="020F0502020204030204" pitchFamily="34" charset="0"/>
              </a:rPr>
              <a:t>Not just funding issues but organizational ones</a:t>
            </a:r>
          </a:p>
          <a:p>
            <a:pPr marL="0" lvl="0" indent="0" fontAlgn="base">
              <a:buNone/>
            </a:pPr>
            <a:r>
              <a:rPr lang="en-GB" sz="2400" b="1" dirty="0">
                <a:solidFill>
                  <a:schemeClr val="tx2"/>
                </a:solidFill>
                <a:effectLst/>
                <a:latin typeface="+mj-lt"/>
                <a:ea typeface="Times New Roman" panose="02020603050405020304" pitchFamily="18" charset="0"/>
              </a:rPr>
              <a:t>Ocean foresight with “the ocean economy in 2045”</a:t>
            </a:r>
            <a:r>
              <a:rPr lang="en-GB" sz="2400" b="1" dirty="0">
                <a:solidFill>
                  <a:schemeClr val="accent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</a:p>
          <a:p>
            <a:pPr fontAlgn="base"/>
            <a:r>
              <a:rPr lang="en-GB" sz="2400" dirty="0">
                <a:effectLst/>
                <a:latin typeface="+mj-lt"/>
                <a:ea typeface="Times New Roman" panose="02020603050405020304" pitchFamily="18" charset="0"/>
              </a:rPr>
              <a:t>The ongoing OECD project aims to improve understanding of how the ocean economy might evolve in the coming decades </a:t>
            </a:r>
          </a:p>
          <a:p>
            <a:pPr fontAlgn="base"/>
            <a:r>
              <a:rPr lang="en-GB" sz="2400" dirty="0">
                <a:latin typeface="+mj-lt"/>
                <a:ea typeface="Times New Roman" panose="02020603050405020304" pitchFamily="18" charset="0"/>
              </a:rPr>
              <a:t>It will </a:t>
            </a:r>
            <a:r>
              <a:rPr lang="en-GB" sz="2400" dirty="0">
                <a:effectLst/>
                <a:latin typeface="+mj-lt"/>
                <a:ea typeface="Times New Roman" panose="02020603050405020304" pitchFamily="18" charset="0"/>
              </a:rPr>
              <a:t>provide new evidence, new economic projections and actionable recommendations to policymakers on how sustainable management of the ocean economy might be strengthened. </a:t>
            </a:r>
          </a:p>
          <a:p>
            <a:pPr fontAlgn="base"/>
            <a:r>
              <a:rPr lang="en-GB" sz="2400" b="1" dirty="0">
                <a:effectLst/>
                <a:latin typeface="+mj-lt"/>
                <a:ea typeface="Times New Roman" panose="02020603050405020304" pitchFamily="18" charset="0"/>
              </a:rPr>
              <a:t>OECD results will feed evidence and policy recommendations in advance of the next UN Ocean Conference to be held in Nice, France (June 2025).</a:t>
            </a:r>
            <a:endParaRPr lang="en-US" sz="2400" dirty="0"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6AF8CC95-5E4C-419C-9667-1553481BCB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20000" y="6440175"/>
            <a:ext cx="456000" cy="2448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FE093C-CC08-4031-8F15-69FA52FC2226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8389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 flipV="1">
            <a:off x="1094874" y="1209170"/>
            <a:ext cx="10070432" cy="3609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0603367"/>
              </p:ext>
            </p:extLst>
          </p:nvPr>
        </p:nvGraphicFramePr>
        <p:xfrm>
          <a:off x="785912" y="2074986"/>
          <a:ext cx="5783163" cy="28494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83163">
                  <a:extLst>
                    <a:ext uri="{9D8B030D-6E8A-4147-A177-3AD203B41FA5}">
                      <a16:colId xmlns:a16="http://schemas.microsoft.com/office/drawing/2014/main" val="4225204217"/>
                    </a:ext>
                  </a:extLst>
                </a:gridCol>
              </a:tblGrid>
              <a:tr h="713185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kumimoji="0" lang="en-GB" sz="2800" b="1" i="0" u="none" strike="noStrike" kern="1200" baseline="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Direct economic benefits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87002"/>
                  </a:ext>
                </a:extLst>
              </a:tr>
              <a:tr h="1088668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kumimoji="0" lang="en-GB" sz="2800" b="1" i="0" u="none" strike="noStrike" kern="1200" baseline="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Indirect economic benefits</a:t>
                      </a:r>
                      <a:endParaRPr lang="en-GB" sz="28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4928936"/>
                  </a:ext>
                </a:extLst>
              </a:tr>
              <a:tr h="1047586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kumimoji="0" lang="en-US" sz="2800" b="1" i="0" u="none" strike="noStrike" kern="1200" baseline="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Societal benefits </a:t>
                      </a:r>
                      <a:endParaRPr lang="en-GB" sz="28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1265766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defPPr>
              <a:defRPr lang="fr-FR"/>
            </a:defPPr>
            <a:lvl1pPr marL="0" algn="r" defTabSz="914400" rtl="0" eaLnBrk="1" latinLnBrk="0" hangingPunct="1">
              <a:defRPr sz="1000" kern="1200" baseline="0">
                <a:solidFill>
                  <a:schemeClr val="bg1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72669C9-54E4-4307-BECE-6A6F32045178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13" name="Title 2"/>
          <p:cNvSpPr>
            <a:spLocks noGrp="1"/>
          </p:cNvSpPr>
          <p:nvPr>
            <p:ph type="title"/>
          </p:nvPr>
        </p:nvSpPr>
        <p:spPr>
          <a:xfrm>
            <a:off x="891381" y="222865"/>
            <a:ext cx="11355388" cy="1022400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we demonstrate how marine data can improve efficiency, productivity in different socio-economic activities?</a:t>
            </a:r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1736388" y="6411913"/>
            <a:ext cx="455612" cy="2444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256BA-58D3-4BF1-A680-F5F1C7654F22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9" name="Slide Number Placeholder 1"/>
          <p:cNvSpPr txBox="1">
            <a:spLocks/>
          </p:cNvSpPr>
          <p:nvPr/>
        </p:nvSpPr>
        <p:spPr>
          <a:xfrm>
            <a:off x="0" y="6480173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E0C256BA-58D3-4BF1-A680-F5F1C7654F22}" type="slidenum">
              <a:rPr lang="en-GB" sz="1400" b="1" smtClean="0">
                <a:solidFill>
                  <a:prstClr val="white"/>
                </a:solidFill>
                <a:latin typeface="Calibri Light" panose="020F0302020204030204"/>
              </a:rPr>
              <a:pPr algn="l">
                <a:defRPr/>
              </a:pPr>
              <a:t>2</a:t>
            </a:fld>
            <a:endParaRPr lang="en-GB" sz="1400" b="1" dirty="0">
              <a:solidFill>
                <a:prstClr val="white"/>
              </a:solidFill>
              <a:latin typeface="Calibri Light" panose="020F0302020204030204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1000" y="5615709"/>
            <a:ext cx="63523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539750" algn="l"/>
                <a:tab pos="756285" algn="l"/>
                <a:tab pos="972185" algn="l"/>
              </a:tabLst>
            </a:pPr>
            <a:r>
              <a:rPr lang="en-GB" dirty="0">
                <a:latin typeface="Helvetica 65 Medium"/>
                <a:ea typeface="Calibri" panose="020F0502020204030204" pitchFamily="34" charset="0"/>
              </a:rPr>
              <a:t>See OECD (2019), </a:t>
            </a:r>
            <a:r>
              <a:rPr lang="en-GB" i="1" dirty="0">
                <a:latin typeface="Helvetica 65 Medium"/>
                <a:ea typeface="Calibri" panose="020F0502020204030204" pitchFamily="34" charset="0"/>
              </a:rPr>
              <a:t>Rethinking Innovation for a Sustainable Ocean Economy</a:t>
            </a:r>
            <a:r>
              <a:rPr lang="en-GB" dirty="0">
                <a:latin typeface="Helvetica 65 Medium"/>
                <a:ea typeface="Calibri" panose="020F0502020204030204" pitchFamily="34" charset="0"/>
              </a:rPr>
              <a:t>, OECD Publishing, Paris.</a:t>
            </a: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6733309" y="1538198"/>
            <a:ext cx="5109430" cy="3784577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000" indent="-342000" algn="l" rtl="0" eaLnBrk="1" latinLnBrk="0" hangingPunct="1">
              <a:spcBef>
                <a:spcPts val="768"/>
              </a:spcBef>
              <a:buClr>
                <a:schemeClr val="tx1"/>
              </a:buClr>
              <a:buFont typeface="Arial" pitchFamily="34" charset="0"/>
              <a:buChar char="•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600" indent="-284400" algn="l" rtl="0" eaLnBrk="1" latinLnBrk="0" hangingPunct="1">
              <a:spcBef>
                <a:spcPts val="672"/>
              </a:spcBef>
              <a:buClr>
                <a:schemeClr val="tx1"/>
              </a:buClr>
              <a:buFont typeface="Arial" pitchFamily="34" charset="0"/>
              <a:buChar char="–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800" indent="-230400" algn="l" rtl="0" eaLnBrk="1" latinLnBrk="0" hangingPunct="1">
              <a:spcBef>
                <a:spcPts val="576"/>
              </a:spcBef>
              <a:buClr>
                <a:schemeClr val="tx1"/>
              </a:buClr>
              <a:buFont typeface="Arial" pitchFamily="34" charset="0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2000" indent="-230400" algn="l" rtl="0" eaLnBrk="1" latinLnBrk="0" hangingPunct="1">
              <a:spcBef>
                <a:spcPts val="480"/>
              </a:spcBef>
              <a:buClr>
                <a:schemeClr val="tx1"/>
              </a:buClr>
              <a:buFont typeface="Arial" pitchFamily="34" charset="0"/>
              <a:buChar char="–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9200" indent="-230400" algn="l" rtl="0" eaLnBrk="1" latinLnBrk="0" hangingPunct="1">
              <a:spcBef>
                <a:spcPts val="480"/>
              </a:spcBef>
              <a:buClr>
                <a:schemeClr val="tx1"/>
              </a:buClr>
              <a:buFont typeface="Arial" pitchFamily="34" charset="0"/>
              <a:buChar char="»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2400"/>
              </a:spcAft>
            </a:pPr>
            <a:r>
              <a:rPr lang="en-GB" sz="2400" b="1" dirty="0">
                <a:solidFill>
                  <a:schemeClr val="tx2"/>
                </a:solidFill>
                <a:latin typeface="Helvetica 65 Medium"/>
              </a:rPr>
              <a:t>Some market-uses are already well identified</a:t>
            </a:r>
          </a:p>
          <a:p>
            <a:pPr>
              <a:spcAft>
                <a:spcPts val="2400"/>
              </a:spcAft>
            </a:pPr>
            <a:r>
              <a:rPr lang="en-GB" sz="2400" b="1" dirty="0">
                <a:solidFill>
                  <a:schemeClr val="tx2"/>
                </a:solidFill>
                <a:latin typeface="Helvetica 65 Medium"/>
              </a:rPr>
              <a:t>Value chains </a:t>
            </a:r>
            <a:r>
              <a:rPr lang="en-GB" sz="2400" dirty="0">
                <a:latin typeface="Helvetica 65 Medium"/>
              </a:rPr>
              <a:t>map the relationship between data production, data processing, generation of data products, and the usage by different user groups</a:t>
            </a:r>
          </a:p>
          <a:p>
            <a:pPr>
              <a:spcAft>
                <a:spcPts val="2400"/>
              </a:spcAft>
            </a:pPr>
            <a:r>
              <a:rPr lang="en-GB" sz="2400" dirty="0">
                <a:latin typeface="Helvetica 65 Medium"/>
              </a:rPr>
              <a:t>Understanding better value chains </a:t>
            </a:r>
            <a:r>
              <a:rPr lang="en-GB" sz="2400" b="1" dirty="0">
                <a:solidFill>
                  <a:schemeClr val="tx2"/>
                </a:solidFill>
                <a:latin typeface="Helvetica 65 Medium"/>
              </a:rPr>
              <a:t>contributes to valuation</a:t>
            </a:r>
          </a:p>
        </p:txBody>
      </p:sp>
    </p:spTree>
    <p:extLst>
      <p:ext uri="{BB962C8B-B14F-4D97-AF65-F5344CB8AC3E}">
        <p14:creationId xmlns:p14="http://schemas.microsoft.com/office/powerpoint/2010/main" val="136894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170"/>
    </mc:Choice>
    <mc:Fallback xmlns="">
      <p:transition spd="slow" advTm="8117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75742" y="139258"/>
            <a:ext cx="10494585" cy="1022400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Exploring the Value Chains of Public Marine Data…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1932" y="1276273"/>
            <a:ext cx="2864280" cy="3254242"/>
          </a:xfrm>
          <a:prstGeom prst="rect">
            <a:avLst/>
          </a:prstGeom>
        </p:spPr>
      </p:pic>
      <p:sp>
        <p:nvSpPr>
          <p:cNvPr id="8" name="Content Placeholder 1"/>
          <p:cNvSpPr txBox="1">
            <a:spLocks/>
          </p:cNvSpPr>
          <p:nvPr/>
        </p:nvSpPr>
        <p:spPr>
          <a:xfrm>
            <a:off x="459728" y="1495348"/>
            <a:ext cx="8832204" cy="54409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Calibri" panose="020F0502020204030204" pitchFamily="34" charset="0"/>
              </a:rPr>
              <a:t>The value chain approach</a:t>
            </a:r>
            <a:r>
              <a:rPr lang="en-US" sz="2400" dirty="0">
                <a:latin typeface="+mj-lt"/>
                <a:cs typeface="Calibri" panose="020F0502020204030204" pitchFamily="34" charset="0"/>
              </a:rPr>
              <a:t>: 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b="1" dirty="0">
                <a:latin typeface="+mj-lt"/>
                <a:cs typeface="Calibri" panose="020F0502020204030204" pitchFamily="34" charset="0"/>
              </a:rPr>
              <a:t>Identification / types of marine data</a:t>
            </a:r>
            <a:endParaRPr lang="en-US" dirty="0">
              <a:latin typeface="+mj-lt"/>
              <a:cs typeface="Calibri" panose="020F0502020204030204" pitchFamily="34" charset="0"/>
            </a:endParaRP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b="1" dirty="0">
                <a:latin typeface="+mj-lt"/>
                <a:cs typeface="Calibri" panose="020F0502020204030204" pitchFamily="34" charset="0"/>
              </a:rPr>
              <a:t>Characterization </a:t>
            </a:r>
            <a:r>
              <a:rPr lang="en-US" dirty="0">
                <a:latin typeface="+mj-lt"/>
                <a:cs typeface="Calibri" panose="020F0502020204030204" pitchFamily="34" charset="0"/>
              </a:rPr>
              <a:t>of different user communities 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b="1" dirty="0">
                <a:latin typeface="+mj-lt"/>
                <a:cs typeface="Calibri" panose="020F0502020204030204" pitchFamily="34" charset="0"/>
              </a:rPr>
              <a:t>Exploration of pathways</a:t>
            </a:r>
            <a:r>
              <a:rPr lang="en-US" dirty="0">
                <a:latin typeface="+mj-lt"/>
                <a:cs typeface="Calibri" panose="020F0502020204030204" pitchFamily="34" charset="0"/>
              </a:rPr>
              <a:t> through which marine data are used and transformed into actionable information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b="1" dirty="0">
                <a:latin typeface="+mj-lt"/>
                <a:cs typeface="Calibri" panose="020F0502020204030204" pitchFamily="34" charset="0"/>
              </a:rPr>
              <a:t>Laying the foundations</a:t>
            </a:r>
            <a:r>
              <a:rPr lang="en-US" dirty="0">
                <a:latin typeface="+mj-lt"/>
                <a:cs typeface="Calibri" panose="020F0502020204030204" pitchFamily="34" charset="0"/>
              </a:rPr>
              <a:t> for 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  <a:latin typeface="+mj-lt"/>
                <a:cs typeface="Calibri" panose="020F0502020204030204" pitchFamily="34" charset="0"/>
              </a:rPr>
              <a:t>measuring value - See paper:  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  <a:latin typeface="+mj-lt"/>
                <a:cs typeface="Calibri" panose="020F0502020204030204" pitchFamily="34" charset="0"/>
                <a:hlinkClick r:id="rId3"/>
              </a:rPr>
              <a:t>https://doi.org/10.1787/d8bbdcfa-en</a:t>
            </a:r>
            <a:endParaRPr lang="en-US" dirty="0">
              <a:latin typeface="+mj-lt"/>
              <a:cs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400" b="1" dirty="0">
              <a:solidFill>
                <a:schemeClr val="accent1">
                  <a:lumMod val="75000"/>
                </a:schemeClr>
              </a:solidFill>
              <a:latin typeface="+mj-lt"/>
              <a:cs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Calibri" panose="020F0502020204030204" pitchFamily="34" charset="0"/>
              </a:rPr>
              <a:t>A case in point: the successful case study on UK data repositories &amp; value chains</a:t>
            </a:r>
            <a:r>
              <a:rPr lang="en-US" sz="2400" b="1" dirty="0">
                <a:latin typeface="+mj-lt"/>
                <a:cs typeface="Calibri" panose="020F0502020204030204" pitchFamily="34" charset="0"/>
              </a:rPr>
              <a:t>: </a:t>
            </a:r>
            <a:r>
              <a:rPr lang="en-US" sz="2400" dirty="0">
                <a:latin typeface="+mj-lt"/>
                <a:cs typeface="Calibri" panose="020F0502020204030204" pitchFamily="34" charset="0"/>
              </a:rPr>
              <a:t>Cooperation between the OECD, the UK's Marine Environmental Data and Information Network (</a:t>
            </a:r>
            <a:r>
              <a:rPr lang="en-US" sz="2400" dirty="0" err="1">
                <a:latin typeface="+mj-lt"/>
                <a:cs typeface="Calibri" panose="020F0502020204030204" pitchFamily="34" charset="0"/>
              </a:rPr>
              <a:t>MEDIN</a:t>
            </a:r>
            <a:r>
              <a:rPr lang="en-US" sz="2400" dirty="0">
                <a:latin typeface="+mj-lt"/>
                <a:cs typeface="Calibri" panose="020F0502020204030204" pitchFamily="34" charset="0"/>
              </a:rPr>
              <a:t>) ands its partnering Data Archive </a:t>
            </a:r>
            <a:r>
              <a:rPr lang="en-US" sz="2400" dirty="0" err="1">
                <a:latin typeface="+mj-lt"/>
                <a:cs typeface="Calibri" panose="020F0502020204030204" pitchFamily="34" charset="0"/>
              </a:rPr>
              <a:t>Centres</a:t>
            </a:r>
            <a:r>
              <a:rPr lang="en-US" sz="2400" dirty="0">
                <a:latin typeface="+mj-lt"/>
                <a:cs typeface="Calibri" panose="020F0502020204030204" pitchFamily="34" charset="0"/>
              </a:rPr>
              <a:t> (DACs), and the Global Ocean Observing System (</a:t>
            </a:r>
            <a:r>
              <a:rPr lang="en-US" sz="2400" dirty="0" err="1">
                <a:latin typeface="+mj-lt"/>
                <a:cs typeface="Calibri" panose="020F0502020204030204" pitchFamily="34" charset="0"/>
              </a:rPr>
              <a:t>GOOS</a:t>
            </a:r>
            <a:r>
              <a:rPr lang="en-US" sz="2400" dirty="0">
                <a:latin typeface="+mj-lt"/>
                <a:cs typeface="Calibri" panose="020F0502020204030204" pitchFamily="34" charset="0"/>
              </a:rPr>
              <a:t>) with key achievements: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i="1" dirty="0">
              <a:solidFill>
                <a:schemeClr val="accent1">
                  <a:lumMod val="50000"/>
                </a:schemeClr>
              </a:solidFill>
              <a:latin typeface="+mj-lt"/>
              <a:cs typeface="Calibri" panose="020F0502020204030204" pitchFamily="34" charset="0"/>
            </a:endParaRPr>
          </a:p>
          <a:p>
            <a:pPr marL="457200" lvl="1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>
              <a:latin typeface="+mj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9481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489"/>
    </mc:Choice>
    <mc:Fallback xmlns="">
      <p:transition spd="slow" advTm="128489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4000" y="1602000"/>
            <a:ext cx="11352000" cy="4946582"/>
          </a:xfrm>
        </p:spPr>
        <p:txBody>
          <a:bodyPr vert="horz" lIns="91440" tIns="45720" rIns="91440" bIns="45720" anchor="t">
            <a:normAutofit/>
          </a:bodyPr>
          <a:lstStyle/>
          <a:p>
            <a:pPr marL="341630" indent="-341630">
              <a:spcAft>
                <a:spcPts val="1200"/>
              </a:spcAft>
            </a:pP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Comparable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information on marine data use and the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benefits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across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DACs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and countries</a:t>
            </a:r>
          </a:p>
          <a:p>
            <a:pPr marL="341630" indent="-341630">
              <a:spcAft>
                <a:spcPts val="1200"/>
              </a:spcAft>
            </a:pP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Closing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knowledge</a:t>
            </a: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gaps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surrounding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marine data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reuses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1630" indent="-341630">
              <a:spcAft>
                <a:spcPts val="1200"/>
              </a:spcAft>
            </a:pP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Feedback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from marine data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users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of multiple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DACs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1630" indent="-341630">
              <a:spcAft>
                <a:spcPts val="1200"/>
              </a:spcAft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Learning more on </a:t>
            </a:r>
            <a:r>
              <a:rPr lang="fr-FR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</a:t>
            </a: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(and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doesn’t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) from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users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DACs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90255" y="228364"/>
            <a:ext cx="10231345" cy="1022400"/>
          </a:xfrm>
        </p:spPr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Main advantages to data &amp; archive centre (DACs) of participating in this survey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FFE093C-CC08-4031-8F15-69FA52FC222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9782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anchor="t">
            <a:normAutofit/>
          </a:bodyPr>
          <a:lstStyle/>
          <a:p>
            <a:pPr marL="341630" indent="-341630">
              <a:spcAft>
                <a:spcPts val="600"/>
              </a:spcAft>
            </a:pPr>
            <a:r>
              <a:rPr lang="en-GB" sz="2800" b="1" dirty="0">
                <a:solidFill>
                  <a:srgbClr val="002060"/>
                </a:solidFill>
                <a:latin typeface="+mj-lt"/>
              </a:rPr>
              <a:t>Ocean data</a:t>
            </a:r>
            <a:r>
              <a:rPr lang="en-GB" sz="2800" dirty="0">
                <a:latin typeface="+mj-lt"/>
              </a:rPr>
              <a:t>:</a:t>
            </a:r>
            <a:r>
              <a:rPr lang="en-GB" sz="2800" b="1" dirty="0">
                <a:latin typeface="+mj-lt"/>
              </a:rPr>
              <a:t> </a:t>
            </a:r>
            <a:r>
              <a:rPr lang="en-GB" sz="2800" dirty="0">
                <a:latin typeface="+mj-lt"/>
              </a:rPr>
              <a:t>Physical, biochemical and biological properties</a:t>
            </a:r>
            <a:endParaRPr lang="en-US" dirty="0"/>
          </a:p>
          <a:p>
            <a:pPr marL="741045" lvl="1" indent="-283845">
              <a:spcAft>
                <a:spcPts val="1200"/>
              </a:spcAft>
            </a:pPr>
            <a:r>
              <a:rPr lang="en-GB" sz="2400" dirty="0">
                <a:latin typeface="+mj-lt"/>
              </a:rPr>
              <a:t>i.e. key variables associated with ocean observations</a:t>
            </a:r>
            <a:endParaRPr lang="en-GB" sz="2400" dirty="0">
              <a:latin typeface="+mj-lt"/>
              <a:cs typeface="Arial"/>
            </a:endParaRPr>
          </a:p>
          <a:p>
            <a:pPr marL="341630" indent="-341630">
              <a:spcAft>
                <a:spcPts val="1200"/>
              </a:spcAft>
            </a:pPr>
            <a:r>
              <a:rPr lang="en-GB" sz="2800" b="1" dirty="0">
                <a:solidFill>
                  <a:srgbClr val="002060"/>
                </a:solidFill>
                <a:latin typeface="+mj-lt"/>
              </a:rPr>
              <a:t>Marine data</a:t>
            </a:r>
            <a:r>
              <a:rPr lang="en-GB" sz="2800" dirty="0">
                <a:latin typeface="+mj-lt"/>
              </a:rPr>
              <a:t>:</a:t>
            </a:r>
            <a:r>
              <a:rPr lang="en-GB" sz="2800" b="1" dirty="0">
                <a:latin typeface="+mj-lt"/>
              </a:rPr>
              <a:t> </a:t>
            </a:r>
            <a:r>
              <a:rPr lang="en-GB" sz="2800" i="1" dirty="0">
                <a:latin typeface="+mj-lt"/>
              </a:rPr>
              <a:t>All of ocean data </a:t>
            </a:r>
            <a:r>
              <a:rPr lang="en-GB" sz="2800" dirty="0">
                <a:latin typeface="+mj-lt"/>
              </a:rPr>
              <a:t>plus hydrographic survey data, human activities (e.g. data on fisheries, cables etc.), archaeology etc.</a:t>
            </a:r>
            <a:endParaRPr lang="en-GB" sz="2800" dirty="0">
              <a:latin typeface="+mj-lt"/>
              <a:cs typeface="Arial"/>
            </a:endParaRPr>
          </a:p>
          <a:p>
            <a:pPr marL="341630" indent="-341630">
              <a:spcAft>
                <a:spcPts val="1200"/>
              </a:spcAft>
            </a:pPr>
            <a:r>
              <a:rPr lang="en-GB" sz="2800" dirty="0">
                <a:latin typeface="+mj-lt"/>
              </a:rPr>
              <a:t>The Variables used in the OECD survey are all based on the standard </a:t>
            </a:r>
            <a:r>
              <a:rPr lang="en-GB" sz="2800" b="1" dirty="0" err="1">
                <a:latin typeface="+mj-lt"/>
              </a:rPr>
              <a:t>SeaDataNet’s</a:t>
            </a:r>
            <a:r>
              <a:rPr lang="en-GB" sz="2800" dirty="0">
                <a:latin typeface="+mj-lt"/>
              </a:rPr>
              <a:t> controlled list of parameters (P08)</a:t>
            </a:r>
            <a:endParaRPr lang="en-GB" sz="2800" dirty="0">
              <a:latin typeface="+mj-lt"/>
              <a:cs typeface="Arial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0000" y="218550"/>
            <a:ext cx="9888000" cy="1022400"/>
          </a:xfrm>
        </p:spPr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Definitions used in the OECD survey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FE093C-CC08-4031-8F15-69FA52FC2226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9777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FE093C-CC08-4031-8F15-69FA52FC2226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39999" y="237600"/>
            <a:ext cx="10327127" cy="1022400"/>
          </a:xfrm>
        </p:spPr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Links between sectors, fields and actions: much information collected along the way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478" y="1601788"/>
            <a:ext cx="8637331" cy="452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933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28" b="19204"/>
          <a:stretch/>
        </p:blipFill>
        <p:spPr>
          <a:xfrm>
            <a:off x="732425" y="1619793"/>
            <a:ext cx="10727150" cy="4317276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FE093C-CC08-4031-8F15-69FA52FC2226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e.g. Commercial/industry and consultancy – from field of uses to actions</a:t>
            </a:r>
          </a:p>
        </p:txBody>
      </p:sp>
    </p:spTree>
    <p:extLst>
      <p:ext uri="{BB962C8B-B14F-4D97-AF65-F5344CB8AC3E}">
        <p14:creationId xmlns:p14="http://schemas.microsoft.com/office/powerpoint/2010/main" val="219256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16" b="18933"/>
          <a:stretch/>
        </p:blipFill>
        <p:spPr>
          <a:xfrm>
            <a:off x="702369" y="1815549"/>
            <a:ext cx="10787263" cy="444573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520000" y="6440175"/>
            <a:ext cx="456000" cy="2448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FE093C-CC08-4031-8F15-69FA52FC2226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e.g. Government and maritime authority – from field of use to actions</a:t>
            </a:r>
          </a:p>
        </p:txBody>
      </p:sp>
    </p:spTree>
    <p:extLst>
      <p:ext uri="{BB962C8B-B14F-4D97-AF65-F5344CB8AC3E}">
        <p14:creationId xmlns:p14="http://schemas.microsoft.com/office/powerpoint/2010/main" val="3723973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A9FF0-036C-4063-AA6A-8BE61AFDC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Benefits of UK </a:t>
            </a:r>
            <a:r>
              <a:rPr lang="en-GB" dirty="0" err="1"/>
              <a:t>MEDIN</a:t>
            </a:r>
            <a:r>
              <a:rPr lang="en-GB" dirty="0"/>
              <a:t> – OECD collaboration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C3A6BC-E238-4C1B-9F5A-8195F722C7AE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939308" y="1163668"/>
            <a:ext cx="5412704" cy="3525068"/>
          </a:xfrm>
          <a:ln w="38100">
            <a:solidFill>
              <a:schemeClr val="accent6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GB" dirty="0"/>
              <a:t>For UK </a:t>
            </a:r>
            <a:r>
              <a:rPr lang="en-GB" dirty="0" err="1"/>
              <a:t>MEDIN</a:t>
            </a:r>
            <a:endParaRPr lang="en-GB" dirty="0"/>
          </a:p>
          <a:p>
            <a:r>
              <a:rPr lang="en-GB" dirty="0"/>
              <a:t>Evidence</a:t>
            </a:r>
          </a:p>
          <a:p>
            <a:pPr lvl="1"/>
            <a:r>
              <a:rPr lang="en-GB" dirty="0"/>
              <a:t>Validation (who, why)</a:t>
            </a:r>
          </a:p>
          <a:p>
            <a:pPr lvl="1"/>
            <a:r>
              <a:rPr lang="en-GB" dirty="0"/>
              <a:t>New (fields of use, actions)</a:t>
            </a:r>
          </a:p>
          <a:p>
            <a:r>
              <a:rPr lang="en-GB" dirty="0"/>
              <a:t>Exposure</a:t>
            </a:r>
          </a:p>
          <a:p>
            <a:pPr lvl="1"/>
            <a:r>
              <a:rPr lang="en-GB" dirty="0"/>
              <a:t>International</a:t>
            </a:r>
          </a:p>
          <a:p>
            <a:pPr lvl="1"/>
            <a:r>
              <a:rPr lang="en-GB" dirty="0"/>
              <a:t>Socio-economic</a:t>
            </a:r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1A2A6F-F702-492C-8279-07684BA5D9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800" y="5800383"/>
            <a:ext cx="3242614" cy="108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4814C0-8718-41F0-BD17-61B8580ED2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454" y="5784535"/>
            <a:ext cx="2273684" cy="108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1ECFB8B-3026-4B96-95B5-5EA64D35DA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640" y="4792191"/>
            <a:ext cx="2880000" cy="888889"/>
          </a:xfrm>
          <a:prstGeom prst="rect">
            <a:avLst/>
          </a:prstGeom>
        </p:spPr>
      </p:pic>
      <p:grpSp>
        <p:nvGrpSpPr>
          <p:cNvPr id="10" name="Group 4">
            <a:extLst>
              <a:ext uri="{FF2B5EF4-FFF2-40B4-BE49-F238E27FC236}">
                <a16:creationId xmlns:a16="http://schemas.microsoft.com/office/drawing/2014/main" id="{8A0201C3-A392-4BE2-9D46-95C4B9571BB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536160" y="1214439"/>
            <a:ext cx="4443413" cy="2724150"/>
            <a:chOff x="4750" y="720"/>
            <a:chExt cx="2799" cy="1716"/>
          </a:xfrm>
        </p:grpSpPr>
        <p:sp>
          <p:nvSpPr>
            <p:cNvPr id="11" name="AutoShape 3">
              <a:extLst>
                <a:ext uri="{FF2B5EF4-FFF2-40B4-BE49-F238E27FC236}">
                  <a16:creationId xmlns:a16="http://schemas.microsoft.com/office/drawing/2014/main" id="{413F866B-0FD5-47F8-A904-D33FDC3ADC6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793" y="720"/>
              <a:ext cx="2756" cy="1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1263723D-C1DD-43FD-BE0A-6EDA403763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9" y="750"/>
              <a:ext cx="800" cy="1000"/>
            </a:xfrm>
            <a:custGeom>
              <a:avLst/>
              <a:gdLst>
                <a:gd name="T0" fmla="*/ 0 w 6671"/>
                <a:gd name="T1" fmla="*/ 0 h 8330"/>
                <a:gd name="T2" fmla="*/ 6671 w 6671"/>
                <a:gd name="T3" fmla="*/ 6671 h 8330"/>
                <a:gd name="T4" fmla="*/ 6462 w 6671"/>
                <a:gd name="T5" fmla="*/ 8330 h 8330"/>
                <a:gd name="T6" fmla="*/ 0 w 6671"/>
                <a:gd name="T7" fmla="*/ 6671 h 8330"/>
                <a:gd name="T8" fmla="*/ 0 w 6671"/>
                <a:gd name="T9" fmla="*/ 0 h 8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71" h="8330">
                  <a:moveTo>
                    <a:pt x="0" y="0"/>
                  </a:moveTo>
                  <a:cubicBezTo>
                    <a:pt x="3685" y="0"/>
                    <a:pt x="6671" y="2987"/>
                    <a:pt x="6671" y="6671"/>
                  </a:cubicBezTo>
                  <a:cubicBezTo>
                    <a:pt x="6671" y="7231"/>
                    <a:pt x="6601" y="7788"/>
                    <a:pt x="6462" y="8330"/>
                  </a:cubicBezTo>
                  <a:lnTo>
                    <a:pt x="0" y="66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F6C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B39958C3-BCC5-49F3-99B0-1CCA4EC26E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9" y="750"/>
              <a:ext cx="800" cy="1000"/>
            </a:xfrm>
            <a:custGeom>
              <a:avLst/>
              <a:gdLst>
                <a:gd name="T0" fmla="*/ 0 w 6671"/>
                <a:gd name="T1" fmla="*/ 0 h 8330"/>
                <a:gd name="T2" fmla="*/ 6671 w 6671"/>
                <a:gd name="T3" fmla="*/ 6671 h 8330"/>
                <a:gd name="T4" fmla="*/ 6462 w 6671"/>
                <a:gd name="T5" fmla="*/ 8330 h 8330"/>
                <a:gd name="T6" fmla="*/ 0 w 6671"/>
                <a:gd name="T7" fmla="*/ 6671 h 8330"/>
                <a:gd name="T8" fmla="*/ 0 w 6671"/>
                <a:gd name="T9" fmla="*/ 0 h 8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71" h="8330">
                  <a:moveTo>
                    <a:pt x="0" y="0"/>
                  </a:moveTo>
                  <a:cubicBezTo>
                    <a:pt x="3685" y="0"/>
                    <a:pt x="6671" y="2987"/>
                    <a:pt x="6671" y="6671"/>
                  </a:cubicBezTo>
                  <a:cubicBezTo>
                    <a:pt x="6671" y="7231"/>
                    <a:pt x="6601" y="7788"/>
                    <a:pt x="6462" y="8330"/>
                  </a:cubicBezTo>
                  <a:lnTo>
                    <a:pt x="0" y="667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77AF7F23-71B7-4167-A9BB-FB81B5CACE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8" y="1550"/>
              <a:ext cx="1116" cy="886"/>
            </a:xfrm>
            <a:custGeom>
              <a:avLst/>
              <a:gdLst>
                <a:gd name="T0" fmla="*/ 9302 w 9302"/>
                <a:gd name="T1" fmla="*/ 1659 h 7378"/>
                <a:gd name="T2" fmla="*/ 1181 w 9302"/>
                <a:gd name="T3" fmla="*/ 6462 h 7378"/>
                <a:gd name="T4" fmla="*/ 0 w 9302"/>
                <a:gd name="T5" fmla="*/ 6037 h 7378"/>
                <a:gd name="T6" fmla="*/ 2840 w 9302"/>
                <a:gd name="T7" fmla="*/ 0 h 7378"/>
                <a:gd name="T8" fmla="*/ 9302 w 9302"/>
                <a:gd name="T9" fmla="*/ 1659 h 7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02" h="7378">
                  <a:moveTo>
                    <a:pt x="9302" y="1659"/>
                  </a:moveTo>
                  <a:cubicBezTo>
                    <a:pt x="8385" y="5228"/>
                    <a:pt x="4750" y="7378"/>
                    <a:pt x="1181" y="6462"/>
                  </a:cubicBezTo>
                  <a:cubicBezTo>
                    <a:pt x="775" y="6358"/>
                    <a:pt x="379" y="6215"/>
                    <a:pt x="0" y="6037"/>
                  </a:cubicBezTo>
                  <a:lnTo>
                    <a:pt x="2840" y="0"/>
                  </a:lnTo>
                  <a:lnTo>
                    <a:pt x="9302" y="1659"/>
                  </a:lnTo>
                  <a:close/>
                </a:path>
              </a:pathLst>
            </a:custGeom>
            <a:solidFill>
              <a:srgbClr val="7FA8D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28016B31-7DC5-40BA-9395-232DFFC115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8" y="1550"/>
              <a:ext cx="1116" cy="886"/>
            </a:xfrm>
            <a:custGeom>
              <a:avLst/>
              <a:gdLst>
                <a:gd name="T0" fmla="*/ 9302 w 9302"/>
                <a:gd name="T1" fmla="*/ 1659 h 7378"/>
                <a:gd name="T2" fmla="*/ 1181 w 9302"/>
                <a:gd name="T3" fmla="*/ 6462 h 7378"/>
                <a:gd name="T4" fmla="*/ 0 w 9302"/>
                <a:gd name="T5" fmla="*/ 6037 h 7378"/>
                <a:gd name="T6" fmla="*/ 2840 w 9302"/>
                <a:gd name="T7" fmla="*/ 0 h 7378"/>
                <a:gd name="T8" fmla="*/ 9302 w 9302"/>
                <a:gd name="T9" fmla="*/ 1659 h 7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02" h="7378">
                  <a:moveTo>
                    <a:pt x="9302" y="1659"/>
                  </a:moveTo>
                  <a:cubicBezTo>
                    <a:pt x="8385" y="5228"/>
                    <a:pt x="4750" y="7378"/>
                    <a:pt x="1181" y="6462"/>
                  </a:cubicBezTo>
                  <a:cubicBezTo>
                    <a:pt x="775" y="6358"/>
                    <a:pt x="379" y="6215"/>
                    <a:pt x="0" y="6037"/>
                  </a:cubicBezTo>
                  <a:lnTo>
                    <a:pt x="2840" y="0"/>
                  </a:lnTo>
                  <a:lnTo>
                    <a:pt x="9302" y="1659"/>
                  </a:lnTo>
                  <a:close/>
                </a:path>
              </a:pathLst>
            </a:custGeom>
            <a:noFill/>
            <a:ln w="12700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79718A3C-8CE8-4CD6-A97F-0F41F70842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9" y="1256"/>
              <a:ext cx="900" cy="1019"/>
            </a:xfrm>
            <a:custGeom>
              <a:avLst/>
              <a:gdLst>
                <a:gd name="T0" fmla="*/ 9317 w 14998"/>
                <a:gd name="T1" fmla="*/ 16984 h 16984"/>
                <a:gd name="T2" fmla="*/ 2593 w 14998"/>
                <a:gd name="T3" fmla="*/ 0 h 16984"/>
                <a:gd name="T4" fmla="*/ 14998 w 14998"/>
                <a:gd name="T5" fmla="*/ 4911 h 16984"/>
                <a:gd name="T6" fmla="*/ 9317 w 14998"/>
                <a:gd name="T7" fmla="*/ 16984 h 16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998" h="16984">
                  <a:moveTo>
                    <a:pt x="9317" y="16984"/>
                  </a:moveTo>
                  <a:cubicBezTo>
                    <a:pt x="2944" y="13985"/>
                    <a:pt x="0" y="6548"/>
                    <a:pt x="2593" y="0"/>
                  </a:cubicBezTo>
                  <a:lnTo>
                    <a:pt x="14998" y="4911"/>
                  </a:lnTo>
                  <a:lnTo>
                    <a:pt x="9317" y="16984"/>
                  </a:lnTo>
                  <a:close/>
                </a:path>
              </a:pathLst>
            </a:custGeom>
            <a:solidFill>
              <a:srgbClr val="006BB6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C39BC22E-446B-482A-B067-7BD0C8A77C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9" y="1256"/>
              <a:ext cx="900" cy="1019"/>
            </a:xfrm>
            <a:custGeom>
              <a:avLst/>
              <a:gdLst>
                <a:gd name="T0" fmla="*/ 9317 w 14998"/>
                <a:gd name="T1" fmla="*/ 16984 h 16984"/>
                <a:gd name="T2" fmla="*/ 2593 w 14998"/>
                <a:gd name="T3" fmla="*/ 0 h 16984"/>
                <a:gd name="T4" fmla="*/ 14998 w 14998"/>
                <a:gd name="T5" fmla="*/ 4911 h 16984"/>
                <a:gd name="T6" fmla="*/ 9317 w 14998"/>
                <a:gd name="T7" fmla="*/ 16984 h 16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998" h="16984">
                  <a:moveTo>
                    <a:pt x="9317" y="16984"/>
                  </a:moveTo>
                  <a:cubicBezTo>
                    <a:pt x="2944" y="13985"/>
                    <a:pt x="0" y="6548"/>
                    <a:pt x="2593" y="0"/>
                  </a:cubicBezTo>
                  <a:lnTo>
                    <a:pt x="14998" y="4911"/>
                  </a:lnTo>
                  <a:lnTo>
                    <a:pt x="9317" y="16984"/>
                  </a:lnTo>
                  <a:close/>
                </a:path>
              </a:pathLst>
            </a:custGeom>
            <a:noFill/>
            <a:ln w="12700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67A9F56B-6C6B-45A4-88EE-9851625D20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4" y="806"/>
              <a:ext cx="745" cy="744"/>
            </a:xfrm>
            <a:custGeom>
              <a:avLst/>
              <a:gdLst>
                <a:gd name="T0" fmla="*/ 0 w 12405"/>
                <a:gd name="T1" fmla="*/ 7494 h 12405"/>
                <a:gd name="T2" fmla="*/ 7493 w 12405"/>
                <a:gd name="T3" fmla="*/ 0 h 12405"/>
                <a:gd name="T4" fmla="*/ 12405 w 12405"/>
                <a:gd name="T5" fmla="*/ 12405 h 12405"/>
                <a:gd name="T6" fmla="*/ 0 w 12405"/>
                <a:gd name="T7" fmla="*/ 7494 h 12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405" h="12405">
                  <a:moveTo>
                    <a:pt x="0" y="7494"/>
                  </a:moveTo>
                  <a:cubicBezTo>
                    <a:pt x="1356" y="4068"/>
                    <a:pt x="4068" y="1356"/>
                    <a:pt x="7493" y="0"/>
                  </a:cubicBezTo>
                  <a:lnTo>
                    <a:pt x="12405" y="12405"/>
                  </a:lnTo>
                  <a:lnTo>
                    <a:pt x="0" y="7494"/>
                  </a:lnTo>
                  <a:close/>
                </a:path>
              </a:pathLst>
            </a:custGeom>
            <a:solidFill>
              <a:srgbClr val="00AACC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AFDEE10B-8CFC-43AC-86EA-03D0FBB0930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4" y="806"/>
              <a:ext cx="745" cy="744"/>
            </a:xfrm>
            <a:custGeom>
              <a:avLst/>
              <a:gdLst>
                <a:gd name="T0" fmla="*/ 0 w 12405"/>
                <a:gd name="T1" fmla="*/ 7494 h 12405"/>
                <a:gd name="T2" fmla="*/ 7493 w 12405"/>
                <a:gd name="T3" fmla="*/ 0 h 12405"/>
                <a:gd name="T4" fmla="*/ 12405 w 12405"/>
                <a:gd name="T5" fmla="*/ 12405 h 12405"/>
                <a:gd name="T6" fmla="*/ 0 w 12405"/>
                <a:gd name="T7" fmla="*/ 7494 h 12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405" h="12405">
                  <a:moveTo>
                    <a:pt x="0" y="7494"/>
                  </a:moveTo>
                  <a:cubicBezTo>
                    <a:pt x="1356" y="4068"/>
                    <a:pt x="4068" y="1356"/>
                    <a:pt x="7493" y="0"/>
                  </a:cubicBezTo>
                  <a:lnTo>
                    <a:pt x="12405" y="12405"/>
                  </a:lnTo>
                  <a:lnTo>
                    <a:pt x="0" y="7494"/>
                  </a:lnTo>
                  <a:close/>
                </a:path>
              </a:pathLst>
            </a:custGeom>
            <a:noFill/>
            <a:ln w="12700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840630B5-5B07-440E-B7FB-2B55A9CB1E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4" y="750"/>
              <a:ext cx="295" cy="800"/>
            </a:xfrm>
            <a:custGeom>
              <a:avLst/>
              <a:gdLst>
                <a:gd name="T0" fmla="*/ 0 w 4912"/>
                <a:gd name="T1" fmla="*/ 937 h 13342"/>
                <a:gd name="T2" fmla="*/ 4912 w 4912"/>
                <a:gd name="T3" fmla="*/ 0 h 13342"/>
                <a:gd name="T4" fmla="*/ 4912 w 4912"/>
                <a:gd name="T5" fmla="*/ 13342 h 13342"/>
                <a:gd name="T6" fmla="*/ 0 w 4912"/>
                <a:gd name="T7" fmla="*/ 937 h 13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12" h="13342">
                  <a:moveTo>
                    <a:pt x="0" y="937"/>
                  </a:moveTo>
                  <a:cubicBezTo>
                    <a:pt x="1564" y="318"/>
                    <a:pt x="3230" y="0"/>
                    <a:pt x="4912" y="0"/>
                  </a:cubicBezTo>
                  <a:lnTo>
                    <a:pt x="4912" y="13342"/>
                  </a:lnTo>
                  <a:lnTo>
                    <a:pt x="0" y="937"/>
                  </a:lnTo>
                  <a:close/>
                </a:path>
              </a:pathLst>
            </a:custGeom>
            <a:solidFill>
              <a:srgbClr val="83D2E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D78CCF50-2C0A-4E3F-9D55-D17E615033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4" y="750"/>
              <a:ext cx="295" cy="800"/>
            </a:xfrm>
            <a:custGeom>
              <a:avLst/>
              <a:gdLst>
                <a:gd name="T0" fmla="*/ 0 w 4912"/>
                <a:gd name="T1" fmla="*/ 937 h 13342"/>
                <a:gd name="T2" fmla="*/ 4912 w 4912"/>
                <a:gd name="T3" fmla="*/ 0 h 13342"/>
                <a:gd name="T4" fmla="*/ 4912 w 4912"/>
                <a:gd name="T5" fmla="*/ 13342 h 13342"/>
                <a:gd name="T6" fmla="*/ 0 w 4912"/>
                <a:gd name="T7" fmla="*/ 937 h 13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12" h="13342">
                  <a:moveTo>
                    <a:pt x="0" y="937"/>
                  </a:moveTo>
                  <a:cubicBezTo>
                    <a:pt x="1564" y="318"/>
                    <a:pt x="3230" y="0"/>
                    <a:pt x="4912" y="0"/>
                  </a:cubicBezTo>
                  <a:lnTo>
                    <a:pt x="4912" y="13342"/>
                  </a:lnTo>
                  <a:lnTo>
                    <a:pt x="0" y="937"/>
                  </a:lnTo>
                  <a:close/>
                </a:path>
              </a:pathLst>
            </a:custGeom>
            <a:noFill/>
            <a:ln w="12700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5" name="Rectangle 28">
              <a:extLst>
                <a:ext uri="{FF2B5EF4-FFF2-40B4-BE49-F238E27FC236}">
                  <a16:creationId xmlns:a16="http://schemas.microsoft.com/office/drawing/2014/main" id="{01C0DFBD-AE83-4AB4-A79A-000A6C92FB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0" y="1688"/>
              <a:ext cx="64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Download data 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" name="Rectangle 29">
              <a:extLst>
                <a:ext uri="{FF2B5EF4-FFF2-40B4-BE49-F238E27FC236}">
                  <a16:creationId xmlns:a16="http://schemas.microsoft.com/office/drawing/2014/main" id="{0C003006-332B-46A6-8F3F-C5CDC02D72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8" y="1805"/>
              <a:ext cx="621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products, 24% 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9" name="Rectangle 32">
              <a:extLst>
                <a:ext uri="{FF2B5EF4-FFF2-40B4-BE49-F238E27FC236}">
                  <a16:creationId xmlns:a16="http://schemas.microsoft.com/office/drawing/2014/main" id="{DAB0B796-CA1A-49EB-9EA1-D64A7F752C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8" y="2017"/>
              <a:ext cx="16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 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2" name="Rectangle 35">
              <a:extLst>
                <a:ext uri="{FF2B5EF4-FFF2-40B4-BE49-F238E27FC236}">
                  <a16:creationId xmlns:a16="http://schemas.microsoft.com/office/drawing/2014/main" id="{866DE4AD-A1E9-4E08-A8C9-2996CEC4F3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8" y="869"/>
              <a:ext cx="71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Link to data, 13%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" name="Rectangle 36">
              <a:extLst>
                <a:ext uri="{FF2B5EF4-FFF2-40B4-BE49-F238E27FC236}">
                  <a16:creationId xmlns:a16="http://schemas.microsoft.com/office/drawing/2014/main" id="{291E3DC1-390E-4BBF-B468-FE3FE89119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6" y="821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4" name="Rectangle 37">
              <a:extLst>
                <a:ext uri="{FF2B5EF4-FFF2-40B4-BE49-F238E27FC236}">
                  <a16:creationId xmlns:a16="http://schemas.microsoft.com/office/drawing/2014/main" id="{EFF149CB-DBA5-4634-821E-0982AAAE11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6" y="904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5" name="Rectangle 38">
              <a:extLst>
                <a:ext uri="{FF2B5EF4-FFF2-40B4-BE49-F238E27FC236}">
                  <a16:creationId xmlns:a16="http://schemas.microsoft.com/office/drawing/2014/main" id="{88D41EED-2B85-4F0D-B69F-128F4C75F5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" y="98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6" name="Rectangle 39">
              <a:extLst>
                <a:ext uri="{FF2B5EF4-FFF2-40B4-BE49-F238E27FC236}">
                  <a16:creationId xmlns:a16="http://schemas.microsoft.com/office/drawing/2014/main" id="{8F102318-1911-4C01-B911-106351844B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9" y="1069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48" name="Rectangle 35">
            <a:extLst>
              <a:ext uri="{FF2B5EF4-FFF2-40B4-BE49-F238E27FC236}">
                <a16:creationId xmlns:a16="http://schemas.microsoft.com/office/drawing/2014/main" id="{FD6F0E9F-067A-4603-8AF5-F55B1943E9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17243" y="1466177"/>
            <a:ext cx="108614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Download raw data, 29%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" name="Rectangle 35">
            <a:extLst>
              <a:ext uri="{FF2B5EF4-FFF2-40B4-BE49-F238E27FC236}">
                <a16:creationId xmlns:a16="http://schemas.microsoft.com/office/drawing/2014/main" id="{C5AA0CC6-EC4F-4790-93EB-3D9E54CD11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78095" y="3196096"/>
            <a:ext cx="84534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Search for data, 28%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" name="Rectangle 35">
            <a:extLst>
              <a:ext uri="{FF2B5EF4-FFF2-40B4-BE49-F238E27FC236}">
                <a16:creationId xmlns:a16="http://schemas.microsoft.com/office/drawing/2014/main" id="{5FA1FB28-950E-47E8-90A3-5456571C07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06382" y="1093222"/>
            <a:ext cx="65716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Other, 6%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C3F2C63-EDD9-4448-9A4C-AA4921650E97}"/>
              </a:ext>
            </a:extLst>
          </p:cNvPr>
          <p:cNvSpPr txBox="1"/>
          <p:nvPr/>
        </p:nvSpPr>
        <p:spPr>
          <a:xfrm>
            <a:off x="7555210" y="4293096"/>
            <a:ext cx="4467226" cy="2406813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sng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For the project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Skills, knowledge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Broader scope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Robust analysis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8F37C2C5-D6CA-43C8-99B1-35C382495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84" y="1817691"/>
            <a:ext cx="1938826" cy="1495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2515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ECD_English_white">
  <a:themeElements>
    <a:clrScheme name="OECD white">
      <a:dk1>
        <a:srgbClr val="727272"/>
      </a:dk1>
      <a:lt1>
        <a:sysClr val="window" lastClr="FFFFFF"/>
      </a:lt1>
      <a:dk2>
        <a:srgbClr val="006299"/>
      </a:dk2>
      <a:lt2>
        <a:srgbClr val="E6E6E6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ECD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ECD_English_white">
  <a:themeElements>
    <a:clrScheme name="OECD white">
      <a:dk1>
        <a:srgbClr val="727272"/>
      </a:dk1>
      <a:lt1>
        <a:sysClr val="window" lastClr="FFFFFF"/>
      </a:lt1>
      <a:dk2>
        <a:srgbClr val="006299"/>
      </a:dk2>
      <a:lt2>
        <a:srgbClr val="E6E6E6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ECD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4C469DA0857744B2E25B15AB61C57C" ma:contentTypeVersion="8" ma:contentTypeDescription="Crée un document." ma:contentTypeScope="" ma:versionID="2708493dcc168d8c9beb15ff14f5c799">
  <xsd:schema xmlns:xsd="http://www.w3.org/2001/XMLSchema" xmlns:xs="http://www.w3.org/2001/XMLSchema" xmlns:p="http://schemas.microsoft.com/office/2006/metadata/properties" xmlns:ns3="29ef7386-ee6a-4668-a4fb-9484f91bee7f" xmlns:ns4="96a9e30f-a77c-4cdd-aa33-614d5f6400ab" targetNamespace="http://schemas.microsoft.com/office/2006/metadata/properties" ma:root="true" ma:fieldsID="4d349347f1a6f6efc02e80667b7d735d" ns3:_="" ns4:_="">
    <xsd:import namespace="29ef7386-ee6a-4668-a4fb-9484f91bee7f"/>
    <xsd:import namespace="96a9e30f-a77c-4cdd-aa33-614d5f6400a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ef7386-ee6a-4668-a4fb-9484f91bee7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a9e30f-a77c-4cdd-aa33-614d5f6400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ACEF266-369C-4520-B30A-0B2F82739ECE}">
  <ds:schemaRefs>
    <ds:schemaRef ds:uri="96a9e30f-a77c-4cdd-aa33-614d5f6400ab"/>
    <ds:schemaRef ds:uri="http://purl.org/dc/elements/1.1/"/>
    <ds:schemaRef ds:uri="http://schemas.microsoft.com/office/2006/metadata/properties"/>
    <ds:schemaRef ds:uri="http://schemas.microsoft.com/office/2006/documentManagement/types"/>
    <ds:schemaRef ds:uri="29ef7386-ee6a-4668-a4fb-9484f91bee7f"/>
    <ds:schemaRef ds:uri="http://www.w3.org/XML/1998/namespace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DEBB0D2-6B00-408A-86EA-C998F1B229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ef7386-ee6a-4668-a4fb-9484f91bee7f"/>
    <ds:schemaRef ds:uri="96a9e30f-a77c-4cdd-aa33-614d5f6400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602F816-EABC-47C7-BFA7-B667C4F7B86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729</Words>
  <Application>Microsoft Office PowerPoint</Application>
  <PresentationFormat>Widescreen</PresentationFormat>
  <Paragraphs>89</Paragraphs>
  <Slides>11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Arial Narrow</vt:lpstr>
      <vt:lpstr>Calibri</vt:lpstr>
      <vt:lpstr>Calibri Light</vt:lpstr>
      <vt:lpstr>Georgia</vt:lpstr>
      <vt:lpstr>Helvetica 65 Medium</vt:lpstr>
      <vt:lpstr>Wingdings</vt:lpstr>
      <vt:lpstr>Default Design</vt:lpstr>
      <vt:lpstr>OECD_English_white</vt:lpstr>
      <vt:lpstr>1_OECD_English_white</vt:lpstr>
      <vt:lpstr>Photo Editor Photo</vt:lpstr>
      <vt:lpstr>Understanding the Uses  &amp; VALUE of Marine Data</vt:lpstr>
      <vt:lpstr>Can we demonstrate how marine data can improve efficiency, productivity in different socio-economic activities?</vt:lpstr>
      <vt:lpstr>Exploring the Value Chains of Public Marine Data…</vt:lpstr>
      <vt:lpstr>Main advantages to data &amp; archive centre (DACs) of participating in this survey</vt:lpstr>
      <vt:lpstr>Definitions used in the OECD survey</vt:lpstr>
      <vt:lpstr>Links between sectors, fields and actions: much information collected along the way</vt:lpstr>
      <vt:lpstr>e.g. Commercial/industry and consultancy – from field of uses to actions</vt:lpstr>
      <vt:lpstr>e.g. Government and maritime authority – from field of use to actions</vt:lpstr>
      <vt:lpstr>Benefits of UK MEDIN – OECD collaboration </vt:lpstr>
      <vt:lpstr>Two ongoing case studies</vt:lpstr>
      <vt:lpstr>Linking all this to the big picture</vt:lpstr>
    </vt:vector>
  </TitlesOfParts>
  <Company>OECD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 the Value Chains of Public Marine Data</dc:title>
  <dc:creator>JOLLY Claire, STI/STP/IPSO</dc:creator>
  <cp:lastModifiedBy>JOLLY Claire, STI/STP/IPSO</cp:lastModifiedBy>
  <cp:revision>50</cp:revision>
  <dcterms:created xsi:type="dcterms:W3CDTF">2022-04-25T09:44:30Z</dcterms:created>
  <dcterms:modified xsi:type="dcterms:W3CDTF">2023-04-26T07:34:50Z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0x0101000E4C469DA0857744B2E25B15AB61C57C</vt:lpwstr>
  </property>
</Properties>
</file>